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63" r:id="rId4"/>
    <p:sldId id="267" r:id="rId5"/>
    <p:sldId id="272" r:id="rId6"/>
    <p:sldId id="273" r:id="rId7"/>
    <p:sldId id="275" r:id="rId8"/>
  </p:sldIdLst>
  <p:sldSz cx="12188825" cy="6858000"/>
  <p:notesSz cx="6797675" cy="9928225"/>
  <p:defaultTextStyle>
    <a:defPPr>
      <a:defRPr lang="es-ES"/>
    </a:defPPr>
    <a:lvl1pPr marL="0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4751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9502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4253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9004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73756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8507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03258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8009" algn="l" defTabSz="61475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74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A5B74"/>
    <a:srgbClr val="DD297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1128" y="-336"/>
      </p:cViewPr>
      <p:guideLst>
        <p:guide orient="horz" pos="600"/>
        <p:guide orient="horz" pos="684"/>
        <p:guide orient="horz" pos="1038"/>
        <p:guide pos="7292"/>
        <p:guide pos="3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spd-fnsp@interior.gov.cl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spd-fnsp@interior.gov.c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E17F21-581D-4DF4-BC1C-E8141F8B223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82A2659-7150-4C44-860B-063FF29676DD}">
      <dgm:prSet phldrT="[Texto]" custT="1"/>
      <dgm:spPr/>
      <dgm:t>
        <a:bodyPr/>
        <a:lstStyle/>
        <a:p>
          <a:r>
            <a:rPr lang="es-ES" sz="2000" b="1" dirty="0" smtClean="0">
              <a:solidFill>
                <a:schemeClr val="bg1"/>
              </a:solidFill>
              <a:latin typeface="gobCL"/>
              <a:cs typeface="gobCL"/>
            </a:rPr>
            <a:t>SOBRE BASES</a:t>
          </a:r>
          <a:endParaRPr lang="es-ES" sz="2000" dirty="0">
            <a:solidFill>
              <a:schemeClr val="bg1"/>
            </a:solidFill>
          </a:endParaRPr>
        </a:p>
      </dgm:t>
    </dgm:pt>
    <dgm:pt modelId="{C9695BEE-2952-4BC1-9B02-F7997441EC8C}" type="parTrans" cxnId="{944B975A-D50D-4CEE-900F-EE5BA446DBA1}">
      <dgm:prSet/>
      <dgm:spPr/>
      <dgm:t>
        <a:bodyPr/>
        <a:lstStyle/>
        <a:p>
          <a:endParaRPr lang="es-ES"/>
        </a:p>
      </dgm:t>
    </dgm:pt>
    <dgm:pt modelId="{4C17B9F3-783E-46C9-B57E-C3380E454142}" type="sibTrans" cxnId="{944B975A-D50D-4CEE-900F-EE5BA446DBA1}">
      <dgm:prSet/>
      <dgm:spPr/>
      <dgm:t>
        <a:bodyPr/>
        <a:lstStyle/>
        <a:p>
          <a:endParaRPr lang="es-ES"/>
        </a:p>
      </dgm:t>
    </dgm:pt>
    <dgm:pt modelId="{C376D5DF-4E15-4DF5-987B-45C7B3308451}">
      <dgm:prSet phldrT="[Texto]" custT="1"/>
      <dgm:spPr/>
      <dgm:t>
        <a:bodyPr/>
        <a:lstStyle/>
        <a:p>
          <a:pPr algn="just"/>
          <a:r>
            <a:rPr lang="es-ES" sz="1400" dirty="0" smtClean="0">
              <a:solidFill>
                <a:srgbClr val="1F497D"/>
              </a:solidFill>
              <a:latin typeface="gobCL"/>
              <a:cs typeface="gobCL"/>
            </a:rPr>
            <a:t>El período de formulación de consultas formales exclusivamente acerca del contenido, sentido y alcance de estas Bases, comenzará a las </a:t>
          </a:r>
          <a:r>
            <a:rPr lang="es-ES" sz="1400" b="1" dirty="0" smtClean="0">
              <a:solidFill>
                <a:srgbClr val="1F497D"/>
              </a:solidFill>
              <a:latin typeface="gobCL"/>
              <a:cs typeface="gobCL"/>
            </a:rPr>
            <a:t>09:00 horas del día 05 de abril de 2021 y culminará a las 13:00 horas del día 30 de abril de 2021</a:t>
          </a:r>
          <a:r>
            <a:rPr lang="es-ES" sz="1400" dirty="0" smtClean="0">
              <a:solidFill>
                <a:srgbClr val="1F497D"/>
              </a:solidFill>
              <a:latin typeface="gobCL"/>
              <a:cs typeface="gobCL"/>
            </a:rPr>
            <a:t>.</a:t>
          </a:r>
          <a:endParaRPr lang="es-ES" sz="1400" dirty="0"/>
        </a:p>
      </dgm:t>
    </dgm:pt>
    <dgm:pt modelId="{61C57413-FD65-4784-A3B7-49231F83E0C0}" type="parTrans" cxnId="{5AF61EDB-5EBF-43D1-951C-F79ADCA3FC0B}">
      <dgm:prSet/>
      <dgm:spPr/>
      <dgm:t>
        <a:bodyPr/>
        <a:lstStyle/>
        <a:p>
          <a:endParaRPr lang="es-ES"/>
        </a:p>
      </dgm:t>
    </dgm:pt>
    <dgm:pt modelId="{C0AC385A-2EC5-43AF-8C3E-7656C4FCD0B3}" type="sibTrans" cxnId="{5AF61EDB-5EBF-43D1-951C-F79ADCA3FC0B}">
      <dgm:prSet/>
      <dgm:spPr/>
      <dgm:t>
        <a:bodyPr/>
        <a:lstStyle/>
        <a:p>
          <a:endParaRPr lang="es-ES"/>
        </a:p>
      </dgm:t>
    </dgm:pt>
    <dgm:pt modelId="{56647918-490C-418E-BCE8-44FAF41B6089}">
      <dgm:prSet phldrT="[Texto]" custT="1"/>
      <dgm:spPr/>
      <dgm:t>
        <a:bodyPr/>
        <a:lstStyle/>
        <a:p>
          <a:r>
            <a:rPr lang="es-ES" sz="2000" b="1" dirty="0" smtClean="0">
              <a:solidFill>
                <a:schemeClr val="bg1"/>
              </a:solidFill>
              <a:latin typeface="gobCL"/>
              <a:cs typeface="gobCL"/>
            </a:rPr>
            <a:t>MESA DE AYUDA</a:t>
          </a:r>
          <a:endParaRPr lang="es-ES" sz="2000" dirty="0"/>
        </a:p>
      </dgm:t>
    </dgm:pt>
    <dgm:pt modelId="{F722DB1A-2C4E-4860-9616-5EAF7D08BD92}" type="parTrans" cxnId="{59E92392-50DD-498C-9832-51D9A4E0B4D0}">
      <dgm:prSet/>
      <dgm:spPr/>
      <dgm:t>
        <a:bodyPr/>
        <a:lstStyle/>
        <a:p>
          <a:endParaRPr lang="es-ES"/>
        </a:p>
      </dgm:t>
    </dgm:pt>
    <dgm:pt modelId="{90A47C04-780D-4364-AAC0-07C8A927F486}" type="sibTrans" cxnId="{59E92392-50DD-498C-9832-51D9A4E0B4D0}">
      <dgm:prSet/>
      <dgm:spPr/>
      <dgm:t>
        <a:bodyPr/>
        <a:lstStyle/>
        <a:p>
          <a:endParaRPr lang="es-ES"/>
        </a:p>
      </dgm:t>
    </dgm:pt>
    <dgm:pt modelId="{3F9084CA-7C5F-4657-8966-1B368AD4FDA4}">
      <dgm:prSet phldrT="[Texto]" custT="1"/>
      <dgm:spPr/>
      <dgm:t>
        <a:bodyPr/>
        <a:lstStyle/>
        <a:p>
          <a:pPr algn="just"/>
          <a:r>
            <a:rPr lang="es-ES" sz="1400" dirty="0" smtClean="0">
              <a:solidFill>
                <a:srgbClr val="1F497D"/>
              </a:solidFill>
              <a:latin typeface="gobCL"/>
              <a:cs typeface="gobCL"/>
            </a:rPr>
            <a:t>Destinada a asesorar y orientar técnica y financieramente a los postulantes en el proceso de elaboración y presentación de proyectos al Fondo.</a:t>
          </a:r>
          <a:endParaRPr lang="es-ES" sz="1400" dirty="0"/>
        </a:p>
      </dgm:t>
    </dgm:pt>
    <dgm:pt modelId="{36AE3BE0-9616-4700-A34F-68B676C8E709}" type="parTrans" cxnId="{EA50372A-1554-4831-AED3-7B55DDF3DB1F}">
      <dgm:prSet/>
      <dgm:spPr/>
      <dgm:t>
        <a:bodyPr/>
        <a:lstStyle/>
        <a:p>
          <a:endParaRPr lang="es-ES"/>
        </a:p>
      </dgm:t>
    </dgm:pt>
    <dgm:pt modelId="{B366D973-2922-49C3-8656-FAF09D7D57AE}" type="sibTrans" cxnId="{EA50372A-1554-4831-AED3-7B55DDF3DB1F}">
      <dgm:prSet/>
      <dgm:spPr/>
      <dgm:t>
        <a:bodyPr/>
        <a:lstStyle/>
        <a:p>
          <a:endParaRPr lang="es-ES"/>
        </a:p>
      </dgm:t>
    </dgm:pt>
    <dgm:pt modelId="{0C12A1B0-1D77-45E8-950E-E353D021EF66}">
      <dgm:prSet phldrT="[Texto]" custT="1"/>
      <dgm:spPr/>
      <dgm:t>
        <a:bodyPr/>
        <a:lstStyle/>
        <a:p>
          <a:pPr algn="just"/>
          <a:r>
            <a:rPr lang="es-ES" sz="1400" dirty="0" smtClean="0">
              <a:solidFill>
                <a:srgbClr val="1F497D"/>
              </a:solidFill>
              <a:latin typeface="gobCL"/>
              <a:cs typeface="gobCL"/>
            </a:rPr>
            <a:t>Las consultas deberán efectuarse a través del correo electrónico </a:t>
          </a:r>
          <a:r>
            <a:rPr lang="es-ES" sz="1400" b="1" dirty="0" smtClean="0">
              <a:solidFill>
                <a:srgbClr val="1F497D"/>
              </a:solidFill>
              <a:latin typeface="gobCL"/>
              <a:cs typeface="gobCL"/>
              <a:hlinkClick xmlns:r="http://schemas.openxmlformats.org/officeDocument/2006/relationships" r:id="rId1"/>
            </a:rPr>
            <a:t>spd-fnsp@interior.gob.cl</a:t>
          </a:r>
          <a:endParaRPr lang="es-ES" sz="1400" dirty="0"/>
        </a:p>
      </dgm:t>
    </dgm:pt>
    <dgm:pt modelId="{77148672-B8E7-49FD-8E13-1E427CA352A5}" type="parTrans" cxnId="{3E212F73-42A0-4772-B0B4-0604FA4E452A}">
      <dgm:prSet/>
      <dgm:spPr/>
      <dgm:t>
        <a:bodyPr/>
        <a:lstStyle/>
        <a:p>
          <a:endParaRPr lang="es-ES"/>
        </a:p>
      </dgm:t>
    </dgm:pt>
    <dgm:pt modelId="{9C1A925B-CD6B-4DDE-AF40-0C3E804E0CBB}" type="sibTrans" cxnId="{3E212F73-42A0-4772-B0B4-0604FA4E452A}">
      <dgm:prSet/>
      <dgm:spPr/>
      <dgm:t>
        <a:bodyPr/>
        <a:lstStyle/>
        <a:p>
          <a:endParaRPr lang="es-ES"/>
        </a:p>
      </dgm:t>
    </dgm:pt>
    <dgm:pt modelId="{B9AB3DFE-DC25-4D82-B251-565629C359A5}">
      <dgm:prSet phldrT="[Texto]" custT="1"/>
      <dgm:spPr/>
      <dgm:t>
        <a:bodyPr/>
        <a:lstStyle/>
        <a:p>
          <a:pPr algn="just"/>
          <a:endParaRPr lang="es-ES" sz="1600" dirty="0"/>
        </a:p>
      </dgm:t>
    </dgm:pt>
    <dgm:pt modelId="{87F4C839-D1CD-4D51-9CFD-B96AA70B613D}" type="parTrans" cxnId="{F8FE9953-B2D7-47C0-B193-02F4C55EE11F}">
      <dgm:prSet/>
      <dgm:spPr/>
      <dgm:t>
        <a:bodyPr/>
        <a:lstStyle/>
        <a:p>
          <a:endParaRPr lang="es-ES"/>
        </a:p>
      </dgm:t>
    </dgm:pt>
    <dgm:pt modelId="{DEE20816-88D2-4286-A632-D7E305260374}" type="sibTrans" cxnId="{F8FE9953-B2D7-47C0-B193-02F4C55EE11F}">
      <dgm:prSet/>
      <dgm:spPr/>
      <dgm:t>
        <a:bodyPr/>
        <a:lstStyle/>
        <a:p>
          <a:endParaRPr lang="es-ES"/>
        </a:p>
      </dgm:t>
    </dgm:pt>
    <dgm:pt modelId="{ED875C0D-7A3F-4B6F-BAFB-0A14B7A22082}">
      <dgm:prSet phldrT="[Texto]" custT="1"/>
      <dgm:spPr/>
      <dgm:t>
        <a:bodyPr/>
        <a:lstStyle/>
        <a:p>
          <a:pPr algn="just"/>
          <a:r>
            <a:rPr lang="es-ES" sz="1400" dirty="0" smtClean="0">
              <a:solidFill>
                <a:srgbClr val="1F497D"/>
              </a:solidFill>
              <a:latin typeface="gobCL"/>
              <a:cs typeface="gobCL"/>
            </a:rPr>
            <a:t>Las consultas se podrán realizar desde las </a:t>
          </a:r>
          <a:r>
            <a:rPr lang="es-ES" sz="1400" b="1" dirty="0" smtClean="0">
              <a:solidFill>
                <a:srgbClr val="1F497D"/>
              </a:solidFill>
              <a:latin typeface="gobCL"/>
              <a:cs typeface="gobCL"/>
            </a:rPr>
            <a:t>09:00 horas del día 05 de abril de 2021 y culminará a las 13:00 horas del día 27 de mayo de 2021</a:t>
          </a:r>
          <a:r>
            <a:rPr lang="es-ES" sz="1400" dirty="0" smtClean="0">
              <a:solidFill>
                <a:srgbClr val="1F497D"/>
              </a:solidFill>
              <a:latin typeface="gobCL"/>
              <a:cs typeface="gobCL"/>
            </a:rPr>
            <a:t>, a través del correo electrónico </a:t>
          </a:r>
          <a:r>
            <a:rPr lang="es-ES" sz="1400" b="1" dirty="0" smtClean="0">
              <a:solidFill>
                <a:srgbClr val="1F497D"/>
              </a:solidFill>
              <a:latin typeface="gobCL"/>
              <a:cs typeface="gobCL"/>
              <a:hlinkClick xmlns:r="http://schemas.openxmlformats.org/officeDocument/2006/relationships" r:id="rId1"/>
            </a:rPr>
            <a:t>spd-fnsp@interior.gob.cl</a:t>
          </a:r>
          <a:endParaRPr lang="es-ES" sz="1400" dirty="0"/>
        </a:p>
      </dgm:t>
    </dgm:pt>
    <dgm:pt modelId="{E3B51E1E-233A-4887-86E6-4E7F50B0EE81}" type="parTrans" cxnId="{ED3B7A0F-A01C-4926-B0AA-D21F4381F3D1}">
      <dgm:prSet/>
      <dgm:spPr/>
      <dgm:t>
        <a:bodyPr/>
        <a:lstStyle/>
        <a:p>
          <a:endParaRPr lang="es-ES"/>
        </a:p>
      </dgm:t>
    </dgm:pt>
    <dgm:pt modelId="{0168A1B4-5DB6-4132-B2D8-6014751822B6}" type="sibTrans" cxnId="{ED3B7A0F-A01C-4926-B0AA-D21F4381F3D1}">
      <dgm:prSet/>
      <dgm:spPr/>
      <dgm:t>
        <a:bodyPr/>
        <a:lstStyle/>
        <a:p>
          <a:endParaRPr lang="es-ES"/>
        </a:p>
      </dgm:t>
    </dgm:pt>
    <dgm:pt modelId="{C34C1CB3-D9A0-4948-9E3F-168583614E71}" type="pres">
      <dgm:prSet presAssocID="{CEE17F21-581D-4DF4-BC1C-E8141F8B223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A830BF1-EADC-40F2-AB1C-D35F5DD6F6F1}" type="pres">
      <dgm:prSet presAssocID="{F82A2659-7150-4C44-860B-063FF29676DD}" presName="composite" presStyleCnt="0"/>
      <dgm:spPr/>
    </dgm:pt>
    <dgm:pt modelId="{9FAF9916-3A5A-4014-A7B7-80CA4AE65CD6}" type="pres">
      <dgm:prSet presAssocID="{F82A2659-7150-4C44-860B-063FF29676DD}" presName="parTx" presStyleLbl="alignNode1" presStyleIdx="0" presStyleCnt="2" custScaleY="78341" custLinFactNeighborY="-111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4AAB04F-0AB7-48CE-9A74-796967BC4FC5}" type="pres">
      <dgm:prSet presAssocID="{F82A2659-7150-4C44-860B-063FF29676DD}" presName="desTx" presStyleLbl="alignAccFollowNode1" presStyleIdx="0" presStyleCnt="2" custLinFactNeighborY="40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3124A5-12FB-4742-9137-F8EFE21770E3}" type="pres">
      <dgm:prSet presAssocID="{4C17B9F3-783E-46C9-B57E-C3380E454142}" presName="space" presStyleCnt="0"/>
      <dgm:spPr/>
    </dgm:pt>
    <dgm:pt modelId="{22482707-3E70-41A8-B55F-52B7A0625EC3}" type="pres">
      <dgm:prSet presAssocID="{56647918-490C-418E-BCE8-44FAF41B6089}" presName="composite" presStyleCnt="0"/>
      <dgm:spPr/>
    </dgm:pt>
    <dgm:pt modelId="{7E714FDF-4844-46EA-82E3-E683DC0318DF}" type="pres">
      <dgm:prSet presAssocID="{56647918-490C-418E-BCE8-44FAF41B6089}" presName="parTx" presStyleLbl="alignNode1" presStyleIdx="1" presStyleCnt="2" custScaleY="80983" custLinFactNeighborY="-65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2DB9A6B-F68D-406C-A378-E76975CF4A83}" type="pres">
      <dgm:prSet presAssocID="{56647918-490C-418E-BCE8-44FAF41B6089}" presName="desTx" presStyleLbl="alignAccFollowNode1" presStyleIdx="1" presStyleCnt="2" custLinFactNeighborY="120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A50372A-1554-4831-AED3-7B55DDF3DB1F}" srcId="{56647918-490C-418E-BCE8-44FAF41B6089}" destId="{3F9084CA-7C5F-4657-8966-1B368AD4FDA4}" srcOrd="0" destOrd="0" parTransId="{36AE3BE0-9616-4700-A34F-68B676C8E709}" sibTransId="{B366D973-2922-49C3-8656-FAF09D7D57AE}"/>
    <dgm:cxn modelId="{8B03F1A7-8869-4F62-B0D5-EB63225DCC6A}" type="presOf" srcId="{ED875C0D-7A3F-4B6F-BAFB-0A14B7A22082}" destId="{E2DB9A6B-F68D-406C-A378-E76975CF4A83}" srcOrd="0" destOrd="1" presId="urn:microsoft.com/office/officeart/2005/8/layout/hList1"/>
    <dgm:cxn modelId="{F8FE9953-B2D7-47C0-B193-02F4C55EE11F}" srcId="{F82A2659-7150-4C44-860B-063FF29676DD}" destId="{B9AB3DFE-DC25-4D82-B251-565629C359A5}" srcOrd="2" destOrd="0" parTransId="{87F4C839-D1CD-4D51-9CFD-B96AA70B613D}" sibTransId="{DEE20816-88D2-4286-A632-D7E305260374}"/>
    <dgm:cxn modelId="{1111B234-7E2F-43CA-82F6-8D0218166AA0}" type="presOf" srcId="{3F9084CA-7C5F-4657-8966-1B368AD4FDA4}" destId="{E2DB9A6B-F68D-406C-A378-E76975CF4A83}" srcOrd="0" destOrd="0" presId="urn:microsoft.com/office/officeart/2005/8/layout/hList1"/>
    <dgm:cxn modelId="{82906168-D8E1-4450-944E-BDE7746F42B5}" type="presOf" srcId="{CEE17F21-581D-4DF4-BC1C-E8141F8B2239}" destId="{C34C1CB3-D9A0-4948-9E3F-168583614E71}" srcOrd="0" destOrd="0" presId="urn:microsoft.com/office/officeart/2005/8/layout/hList1"/>
    <dgm:cxn modelId="{5AF61EDB-5EBF-43D1-951C-F79ADCA3FC0B}" srcId="{F82A2659-7150-4C44-860B-063FF29676DD}" destId="{C376D5DF-4E15-4DF5-987B-45C7B3308451}" srcOrd="0" destOrd="0" parTransId="{61C57413-FD65-4784-A3B7-49231F83E0C0}" sibTransId="{C0AC385A-2EC5-43AF-8C3E-7656C4FCD0B3}"/>
    <dgm:cxn modelId="{BB7A0525-C8B6-4607-9C34-9B081780AC63}" type="presOf" srcId="{B9AB3DFE-DC25-4D82-B251-565629C359A5}" destId="{74AAB04F-0AB7-48CE-9A74-796967BC4FC5}" srcOrd="0" destOrd="2" presId="urn:microsoft.com/office/officeart/2005/8/layout/hList1"/>
    <dgm:cxn modelId="{59E92392-50DD-498C-9832-51D9A4E0B4D0}" srcId="{CEE17F21-581D-4DF4-BC1C-E8141F8B2239}" destId="{56647918-490C-418E-BCE8-44FAF41B6089}" srcOrd="1" destOrd="0" parTransId="{F722DB1A-2C4E-4860-9616-5EAF7D08BD92}" sibTransId="{90A47C04-780D-4364-AAC0-07C8A927F486}"/>
    <dgm:cxn modelId="{694B7C12-0FC7-439B-A62B-3A04E310F620}" type="presOf" srcId="{C376D5DF-4E15-4DF5-987B-45C7B3308451}" destId="{74AAB04F-0AB7-48CE-9A74-796967BC4FC5}" srcOrd="0" destOrd="0" presId="urn:microsoft.com/office/officeart/2005/8/layout/hList1"/>
    <dgm:cxn modelId="{A7FC66C7-C9A9-4F67-B41E-C3E2E52C7611}" type="presOf" srcId="{F82A2659-7150-4C44-860B-063FF29676DD}" destId="{9FAF9916-3A5A-4014-A7B7-80CA4AE65CD6}" srcOrd="0" destOrd="0" presId="urn:microsoft.com/office/officeart/2005/8/layout/hList1"/>
    <dgm:cxn modelId="{E4197476-2ED8-4E6B-898D-13774528F0FC}" type="presOf" srcId="{0C12A1B0-1D77-45E8-950E-E353D021EF66}" destId="{74AAB04F-0AB7-48CE-9A74-796967BC4FC5}" srcOrd="0" destOrd="1" presId="urn:microsoft.com/office/officeart/2005/8/layout/hList1"/>
    <dgm:cxn modelId="{944B975A-D50D-4CEE-900F-EE5BA446DBA1}" srcId="{CEE17F21-581D-4DF4-BC1C-E8141F8B2239}" destId="{F82A2659-7150-4C44-860B-063FF29676DD}" srcOrd="0" destOrd="0" parTransId="{C9695BEE-2952-4BC1-9B02-F7997441EC8C}" sibTransId="{4C17B9F3-783E-46C9-B57E-C3380E454142}"/>
    <dgm:cxn modelId="{3E212F73-42A0-4772-B0B4-0604FA4E452A}" srcId="{F82A2659-7150-4C44-860B-063FF29676DD}" destId="{0C12A1B0-1D77-45E8-950E-E353D021EF66}" srcOrd="1" destOrd="0" parTransId="{77148672-B8E7-49FD-8E13-1E427CA352A5}" sibTransId="{9C1A925B-CD6B-4DDE-AF40-0C3E804E0CBB}"/>
    <dgm:cxn modelId="{ED3B7A0F-A01C-4926-B0AA-D21F4381F3D1}" srcId="{56647918-490C-418E-BCE8-44FAF41B6089}" destId="{ED875C0D-7A3F-4B6F-BAFB-0A14B7A22082}" srcOrd="1" destOrd="0" parTransId="{E3B51E1E-233A-4887-86E6-4E7F50B0EE81}" sibTransId="{0168A1B4-5DB6-4132-B2D8-6014751822B6}"/>
    <dgm:cxn modelId="{A3578858-C8A2-4F72-AA26-25014FF81CCD}" type="presOf" srcId="{56647918-490C-418E-BCE8-44FAF41B6089}" destId="{7E714FDF-4844-46EA-82E3-E683DC0318DF}" srcOrd="0" destOrd="0" presId="urn:microsoft.com/office/officeart/2005/8/layout/hList1"/>
    <dgm:cxn modelId="{5CAAA47D-200B-4D3D-8E07-DF173A73E29D}" type="presParOf" srcId="{C34C1CB3-D9A0-4948-9E3F-168583614E71}" destId="{2A830BF1-EADC-40F2-AB1C-D35F5DD6F6F1}" srcOrd="0" destOrd="0" presId="urn:microsoft.com/office/officeart/2005/8/layout/hList1"/>
    <dgm:cxn modelId="{AD2C6F16-E83B-4307-A3B7-6751EB45AFB5}" type="presParOf" srcId="{2A830BF1-EADC-40F2-AB1C-D35F5DD6F6F1}" destId="{9FAF9916-3A5A-4014-A7B7-80CA4AE65CD6}" srcOrd="0" destOrd="0" presId="urn:microsoft.com/office/officeart/2005/8/layout/hList1"/>
    <dgm:cxn modelId="{82D6FBDE-9758-46EB-ADBE-CB9B5C07FF9B}" type="presParOf" srcId="{2A830BF1-EADC-40F2-AB1C-D35F5DD6F6F1}" destId="{74AAB04F-0AB7-48CE-9A74-796967BC4FC5}" srcOrd="1" destOrd="0" presId="urn:microsoft.com/office/officeart/2005/8/layout/hList1"/>
    <dgm:cxn modelId="{A8C70377-438A-41C5-8842-AFB4B3F1B9AB}" type="presParOf" srcId="{C34C1CB3-D9A0-4948-9E3F-168583614E71}" destId="{A93124A5-12FB-4742-9137-F8EFE21770E3}" srcOrd="1" destOrd="0" presId="urn:microsoft.com/office/officeart/2005/8/layout/hList1"/>
    <dgm:cxn modelId="{87FCD5F7-DA1B-4313-830A-8700A90F2E85}" type="presParOf" srcId="{C34C1CB3-D9A0-4948-9E3F-168583614E71}" destId="{22482707-3E70-41A8-B55F-52B7A0625EC3}" srcOrd="2" destOrd="0" presId="urn:microsoft.com/office/officeart/2005/8/layout/hList1"/>
    <dgm:cxn modelId="{FD4E4819-F8BB-4DF5-863F-C2E2D80F0439}" type="presParOf" srcId="{22482707-3E70-41A8-B55F-52B7A0625EC3}" destId="{7E714FDF-4844-46EA-82E3-E683DC0318DF}" srcOrd="0" destOrd="0" presId="urn:microsoft.com/office/officeart/2005/8/layout/hList1"/>
    <dgm:cxn modelId="{2343DD44-1EC0-484E-A15C-AD3B27C75805}" type="presParOf" srcId="{22482707-3E70-41A8-B55F-52B7A0625EC3}" destId="{E2DB9A6B-F68D-406C-A378-E76975CF4A8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275BB3-186C-4B21-89A1-AB27EDB0ADC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E3D8A6B-AD04-4516-A789-C9800D9AD17F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bg1"/>
              </a:solidFill>
              <a:latin typeface="gobCL"/>
              <a:cs typeface="gobCL"/>
            </a:rPr>
            <a:t>TIPOLOGÍA PSICOSOCIAL: </a:t>
          </a:r>
          <a:r>
            <a:rPr lang="es-ES" sz="1600" dirty="0" smtClean="0"/>
            <a:t>Prevención comunitaria del delito y la violencia (PC) , Prevención de la violencia escolar (VE),Promoción de derechos y asistencia a víctimas (PAV), Reinserción Social (RS), Prevención de conductas transgresoras en niños, niñas y adolescentes de bajo y mediano riesgo socio delictual (NNA), Reinserción Educativa (RE), Patrullaje Preventivo (VEH), Innovación en prevención social (IPSO), Prevención de la Violencia contra las Mujeres en el contexto de pareja (VCM)</a:t>
          </a:r>
          <a:endParaRPr lang="es-ES" sz="1600" b="1" dirty="0">
            <a:solidFill>
              <a:schemeClr val="bg1"/>
            </a:solidFill>
          </a:endParaRPr>
        </a:p>
      </dgm:t>
    </dgm:pt>
    <dgm:pt modelId="{D7F0CCC4-E2E2-442E-9096-F1A108EC8E1B}" type="parTrans" cxnId="{F66A1BA9-371D-4C8D-9B5A-9DD34C6B44F2}">
      <dgm:prSet/>
      <dgm:spPr/>
      <dgm:t>
        <a:bodyPr/>
        <a:lstStyle/>
        <a:p>
          <a:endParaRPr lang="es-ES"/>
        </a:p>
      </dgm:t>
    </dgm:pt>
    <dgm:pt modelId="{81C1F551-F68B-4E26-93D9-E914DCEE5FF4}" type="sibTrans" cxnId="{F66A1BA9-371D-4C8D-9B5A-9DD34C6B44F2}">
      <dgm:prSet/>
      <dgm:spPr/>
      <dgm:t>
        <a:bodyPr/>
        <a:lstStyle/>
        <a:p>
          <a:endParaRPr lang="es-ES"/>
        </a:p>
      </dgm:t>
    </dgm:pt>
    <dgm:pt modelId="{97F31212-CBA6-4AB7-A00A-DA4E27AD74F2}">
      <dgm:prSet phldrT="[Texto]" custT="1"/>
      <dgm:spPr/>
      <dgm:t>
        <a:bodyPr/>
        <a:lstStyle/>
        <a:p>
          <a:r>
            <a:rPr lang="es-ES" sz="1600" b="1" dirty="0" smtClean="0">
              <a:solidFill>
                <a:schemeClr val="bg1"/>
              </a:solidFill>
              <a:latin typeface="gobCL"/>
              <a:cs typeface="gobCL"/>
            </a:rPr>
            <a:t>TIPOLOGÍA SITUACIONAL: </a:t>
          </a:r>
          <a:r>
            <a:rPr lang="es-ES" sz="1600" dirty="0" smtClean="0"/>
            <a:t>Recuperación de espacios públicos (REP), Equipamiento público y comunitario (EQUIP), Iluminación peatonal (IL), Sistema de alarmas comunitarias (AC), </a:t>
          </a:r>
          <a:r>
            <a:rPr lang="es-CL" sz="1600" dirty="0" smtClean="0"/>
            <a:t>Sistema de Teleprotección (STP), </a:t>
          </a:r>
          <a:r>
            <a:rPr lang="es-ES" sz="1600" dirty="0" smtClean="0"/>
            <a:t>Protección de Espacios Residenciales (PER), Innovación en prevención situacional (IPSI)</a:t>
          </a:r>
          <a:endParaRPr lang="es-ES" sz="1600" dirty="0"/>
        </a:p>
      </dgm:t>
    </dgm:pt>
    <dgm:pt modelId="{C19CF2F0-A0D6-4916-AAB6-2CD3ED34F21D}" type="sibTrans" cxnId="{D7AD9D64-094D-4DDD-B090-F5292F39E3C8}">
      <dgm:prSet/>
      <dgm:spPr/>
      <dgm:t>
        <a:bodyPr/>
        <a:lstStyle/>
        <a:p>
          <a:endParaRPr lang="es-CL"/>
        </a:p>
      </dgm:t>
    </dgm:pt>
    <dgm:pt modelId="{7A15151C-7131-452F-AC87-A0E2186F8FDA}" type="parTrans" cxnId="{D7AD9D64-094D-4DDD-B090-F5292F39E3C8}">
      <dgm:prSet/>
      <dgm:spPr/>
      <dgm:t>
        <a:bodyPr/>
        <a:lstStyle/>
        <a:p>
          <a:endParaRPr lang="es-CL"/>
        </a:p>
      </dgm:t>
    </dgm:pt>
    <dgm:pt modelId="{A9E3F746-6A25-4E27-8C77-D06089F298FD}" type="pres">
      <dgm:prSet presAssocID="{CE275BB3-186C-4B21-89A1-AB27EDB0AD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00424A5-62B7-4716-9A19-6E4F3CFADAD3}" type="pres">
      <dgm:prSet presAssocID="{5E3D8A6B-AD04-4516-A789-C9800D9AD17F}" presName="parentLin" presStyleCnt="0"/>
      <dgm:spPr/>
    </dgm:pt>
    <dgm:pt modelId="{B1101992-E522-44FB-B330-08822C94B98E}" type="pres">
      <dgm:prSet presAssocID="{5E3D8A6B-AD04-4516-A789-C9800D9AD17F}" presName="parentLeftMargin" presStyleLbl="node1" presStyleIdx="0" presStyleCnt="2"/>
      <dgm:spPr/>
      <dgm:t>
        <a:bodyPr/>
        <a:lstStyle/>
        <a:p>
          <a:endParaRPr lang="es-ES"/>
        </a:p>
      </dgm:t>
    </dgm:pt>
    <dgm:pt modelId="{D5B42BF4-A842-4DF1-B579-285F39EC9CB9}" type="pres">
      <dgm:prSet presAssocID="{5E3D8A6B-AD04-4516-A789-C9800D9AD17F}" presName="parentText" presStyleLbl="node1" presStyleIdx="0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4D997B-626F-42AC-8C97-3D9F5900A23C}" type="pres">
      <dgm:prSet presAssocID="{5E3D8A6B-AD04-4516-A789-C9800D9AD17F}" presName="negativeSpace" presStyleCnt="0"/>
      <dgm:spPr/>
    </dgm:pt>
    <dgm:pt modelId="{445F63AC-4C2C-4330-9CE0-97F86E62EDBF}" type="pres">
      <dgm:prSet presAssocID="{5E3D8A6B-AD04-4516-A789-C9800D9AD17F}" presName="childText" presStyleLbl="conFgAcc1" presStyleIdx="0" presStyleCnt="2" custLinFactY="-26316" custLinFactNeighborX="741" custLinFactNeighborY="-100000">
        <dgm:presLayoutVars>
          <dgm:bulletEnabled val="1"/>
        </dgm:presLayoutVars>
      </dgm:prSet>
      <dgm:spPr/>
    </dgm:pt>
    <dgm:pt modelId="{CF084BFE-A1F5-4F2D-B8C9-0F92894F0674}" type="pres">
      <dgm:prSet presAssocID="{81C1F551-F68B-4E26-93D9-E914DCEE5FF4}" presName="spaceBetweenRectangles" presStyleCnt="0"/>
      <dgm:spPr/>
    </dgm:pt>
    <dgm:pt modelId="{8D2797DF-DC15-4CD1-936B-2672AEE2AD1B}" type="pres">
      <dgm:prSet presAssocID="{97F31212-CBA6-4AB7-A00A-DA4E27AD74F2}" presName="parentLin" presStyleCnt="0"/>
      <dgm:spPr/>
    </dgm:pt>
    <dgm:pt modelId="{94BA7F39-FBD7-4581-A13A-130B2D016E61}" type="pres">
      <dgm:prSet presAssocID="{97F31212-CBA6-4AB7-A00A-DA4E27AD74F2}" presName="parentLeftMargin" presStyleLbl="node1" presStyleIdx="0" presStyleCnt="2"/>
      <dgm:spPr/>
      <dgm:t>
        <a:bodyPr/>
        <a:lstStyle/>
        <a:p>
          <a:endParaRPr lang="es-CL"/>
        </a:p>
      </dgm:t>
    </dgm:pt>
    <dgm:pt modelId="{FE3BE618-8A43-438F-BF09-C16ECF78ABF2}" type="pres">
      <dgm:prSet presAssocID="{97F31212-CBA6-4AB7-A00A-DA4E27AD74F2}" presName="parentText" presStyleLbl="node1" presStyleIdx="1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02343CC-03F5-45A5-B4D7-C555CFFD09A8}" type="pres">
      <dgm:prSet presAssocID="{97F31212-CBA6-4AB7-A00A-DA4E27AD74F2}" presName="negativeSpace" presStyleCnt="0"/>
      <dgm:spPr/>
    </dgm:pt>
    <dgm:pt modelId="{A68D5871-E496-4892-8249-D098924EE990}" type="pres">
      <dgm:prSet presAssocID="{97F31212-CBA6-4AB7-A00A-DA4E27AD74F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3926018-5573-40B2-A794-50DBDC69528D}" type="presOf" srcId="{CE275BB3-186C-4B21-89A1-AB27EDB0ADC4}" destId="{A9E3F746-6A25-4E27-8C77-D06089F298FD}" srcOrd="0" destOrd="0" presId="urn:microsoft.com/office/officeart/2005/8/layout/list1"/>
    <dgm:cxn modelId="{D7AD9D64-094D-4DDD-B090-F5292F39E3C8}" srcId="{CE275BB3-186C-4B21-89A1-AB27EDB0ADC4}" destId="{97F31212-CBA6-4AB7-A00A-DA4E27AD74F2}" srcOrd="1" destOrd="0" parTransId="{7A15151C-7131-452F-AC87-A0E2186F8FDA}" sibTransId="{C19CF2F0-A0D6-4916-AAB6-2CD3ED34F21D}"/>
    <dgm:cxn modelId="{28DEEEF6-C416-49ED-8260-596AD4C10E11}" type="presOf" srcId="{5E3D8A6B-AD04-4516-A789-C9800D9AD17F}" destId="{B1101992-E522-44FB-B330-08822C94B98E}" srcOrd="0" destOrd="0" presId="urn:microsoft.com/office/officeart/2005/8/layout/list1"/>
    <dgm:cxn modelId="{6CD5A2CC-C92C-44A4-8982-0A89784D778B}" type="presOf" srcId="{5E3D8A6B-AD04-4516-A789-C9800D9AD17F}" destId="{D5B42BF4-A842-4DF1-B579-285F39EC9CB9}" srcOrd="1" destOrd="0" presId="urn:microsoft.com/office/officeart/2005/8/layout/list1"/>
    <dgm:cxn modelId="{081803DA-1F59-42EE-A330-312A7519F3E6}" type="presOf" srcId="{97F31212-CBA6-4AB7-A00A-DA4E27AD74F2}" destId="{94BA7F39-FBD7-4581-A13A-130B2D016E61}" srcOrd="0" destOrd="0" presId="urn:microsoft.com/office/officeart/2005/8/layout/list1"/>
    <dgm:cxn modelId="{F66A1BA9-371D-4C8D-9B5A-9DD34C6B44F2}" srcId="{CE275BB3-186C-4B21-89A1-AB27EDB0ADC4}" destId="{5E3D8A6B-AD04-4516-A789-C9800D9AD17F}" srcOrd="0" destOrd="0" parTransId="{D7F0CCC4-E2E2-442E-9096-F1A108EC8E1B}" sibTransId="{81C1F551-F68B-4E26-93D9-E914DCEE5FF4}"/>
    <dgm:cxn modelId="{C0DA1DC4-48A5-4446-A94D-514AD259ECFB}" type="presOf" srcId="{97F31212-CBA6-4AB7-A00A-DA4E27AD74F2}" destId="{FE3BE618-8A43-438F-BF09-C16ECF78ABF2}" srcOrd="1" destOrd="0" presId="urn:microsoft.com/office/officeart/2005/8/layout/list1"/>
    <dgm:cxn modelId="{4C3EEB6B-C661-43AA-8072-9AA9E85365E3}" type="presParOf" srcId="{A9E3F746-6A25-4E27-8C77-D06089F298FD}" destId="{400424A5-62B7-4716-9A19-6E4F3CFADAD3}" srcOrd="0" destOrd="0" presId="urn:microsoft.com/office/officeart/2005/8/layout/list1"/>
    <dgm:cxn modelId="{73D75E44-2547-4F54-AC65-232B96FFC266}" type="presParOf" srcId="{400424A5-62B7-4716-9A19-6E4F3CFADAD3}" destId="{B1101992-E522-44FB-B330-08822C94B98E}" srcOrd="0" destOrd="0" presId="urn:microsoft.com/office/officeart/2005/8/layout/list1"/>
    <dgm:cxn modelId="{C4285118-62ED-4463-A5DB-EB9DBB6E153E}" type="presParOf" srcId="{400424A5-62B7-4716-9A19-6E4F3CFADAD3}" destId="{D5B42BF4-A842-4DF1-B579-285F39EC9CB9}" srcOrd="1" destOrd="0" presId="urn:microsoft.com/office/officeart/2005/8/layout/list1"/>
    <dgm:cxn modelId="{B5C90D7D-7B6F-4C41-B7A1-E40DAB10AD63}" type="presParOf" srcId="{A9E3F746-6A25-4E27-8C77-D06089F298FD}" destId="{AF4D997B-626F-42AC-8C97-3D9F5900A23C}" srcOrd="1" destOrd="0" presId="urn:microsoft.com/office/officeart/2005/8/layout/list1"/>
    <dgm:cxn modelId="{CE92B9D4-0908-405A-AB22-8758A21AE737}" type="presParOf" srcId="{A9E3F746-6A25-4E27-8C77-D06089F298FD}" destId="{445F63AC-4C2C-4330-9CE0-97F86E62EDBF}" srcOrd="2" destOrd="0" presId="urn:microsoft.com/office/officeart/2005/8/layout/list1"/>
    <dgm:cxn modelId="{7FFD2EEF-0EC0-4AF4-BABD-D19F947D3939}" type="presParOf" srcId="{A9E3F746-6A25-4E27-8C77-D06089F298FD}" destId="{CF084BFE-A1F5-4F2D-B8C9-0F92894F0674}" srcOrd="3" destOrd="0" presId="urn:microsoft.com/office/officeart/2005/8/layout/list1"/>
    <dgm:cxn modelId="{40C6EEB6-AE40-4F29-9915-8F97E1B5B7BB}" type="presParOf" srcId="{A9E3F746-6A25-4E27-8C77-D06089F298FD}" destId="{8D2797DF-DC15-4CD1-936B-2672AEE2AD1B}" srcOrd="4" destOrd="0" presId="urn:microsoft.com/office/officeart/2005/8/layout/list1"/>
    <dgm:cxn modelId="{93086756-6357-4284-B95F-3FABD8D7CC81}" type="presParOf" srcId="{8D2797DF-DC15-4CD1-936B-2672AEE2AD1B}" destId="{94BA7F39-FBD7-4581-A13A-130B2D016E61}" srcOrd="0" destOrd="0" presId="urn:microsoft.com/office/officeart/2005/8/layout/list1"/>
    <dgm:cxn modelId="{536677FC-063D-4FB3-B5B6-1AF9E3C36768}" type="presParOf" srcId="{8D2797DF-DC15-4CD1-936B-2672AEE2AD1B}" destId="{FE3BE618-8A43-438F-BF09-C16ECF78ABF2}" srcOrd="1" destOrd="0" presId="urn:microsoft.com/office/officeart/2005/8/layout/list1"/>
    <dgm:cxn modelId="{D59305B8-2E5F-4AB1-B76A-1B24936C17C7}" type="presParOf" srcId="{A9E3F746-6A25-4E27-8C77-D06089F298FD}" destId="{902343CC-03F5-45A5-B4D7-C555CFFD09A8}" srcOrd="5" destOrd="0" presId="urn:microsoft.com/office/officeart/2005/8/layout/list1"/>
    <dgm:cxn modelId="{D44E874D-1C42-45F0-96F6-C77B247ADC97}" type="presParOf" srcId="{A9E3F746-6A25-4E27-8C77-D06089F298FD}" destId="{A68D5871-E496-4892-8249-D098924EE99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AF9916-3A5A-4014-A7B7-80CA4AE65CD6}">
      <dsp:nvSpPr>
        <dsp:cNvPr id="0" name=""/>
        <dsp:cNvSpPr/>
      </dsp:nvSpPr>
      <dsp:spPr>
        <a:xfrm>
          <a:off x="43" y="201428"/>
          <a:ext cx="4138167" cy="747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bg1"/>
              </a:solidFill>
              <a:latin typeface="gobCL"/>
              <a:cs typeface="gobCL"/>
            </a:rPr>
            <a:t>SOBRE BASES</a:t>
          </a:r>
          <a:endParaRPr lang="es-ES" sz="2000" kern="1200" dirty="0">
            <a:solidFill>
              <a:schemeClr val="bg1"/>
            </a:solidFill>
          </a:endParaRPr>
        </a:p>
      </dsp:txBody>
      <dsp:txXfrm>
        <a:off x="43" y="201428"/>
        <a:ext cx="4138167" cy="747745"/>
      </dsp:txXfrm>
    </dsp:sp>
    <dsp:sp modelId="{74AAB04F-0AB7-48CE-9A74-796967BC4FC5}">
      <dsp:nvSpPr>
        <dsp:cNvPr id="0" name=""/>
        <dsp:cNvSpPr/>
      </dsp:nvSpPr>
      <dsp:spPr>
        <a:xfrm>
          <a:off x="43" y="961957"/>
          <a:ext cx="4138167" cy="2371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rgbClr val="1F497D"/>
              </a:solidFill>
              <a:latin typeface="gobCL"/>
              <a:cs typeface="gobCL"/>
            </a:rPr>
            <a:t>El período de formulación de consultas formales exclusivamente acerca del contenido, sentido y alcance de estas Bases, comenzará a las </a:t>
          </a:r>
          <a:r>
            <a:rPr lang="es-ES" sz="1400" b="1" kern="1200" dirty="0" smtClean="0">
              <a:solidFill>
                <a:srgbClr val="1F497D"/>
              </a:solidFill>
              <a:latin typeface="gobCL"/>
              <a:cs typeface="gobCL"/>
            </a:rPr>
            <a:t>09:00 horas del día 05 de abril de 2021 y culminará a las 13:00 horas del día 30 de abril de 2021</a:t>
          </a:r>
          <a:r>
            <a:rPr lang="es-ES" sz="1400" kern="1200" dirty="0" smtClean="0">
              <a:solidFill>
                <a:srgbClr val="1F497D"/>
              </a:solidFill>
              <a:latin typeface="gobCL"/>
              <a:cs typeface="gobCL"/>
            </a:rPr>
            <a:t>.</a:t>
          </a:r>
          <a:endParaRPr lang="es-ES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rgbClr val="1F497D"/>
              </a:solidFill>
              <a:latin typeface="gobCL"/>
              <a:cs typeface="gobCL"/>
            </a:rPr>
            <a:t>Las consultas deberán efectuarse a través del correo electrónico </a:t>
          </a:r>
          <a:r>
            <a:rPr lang="es-ES" sz="1400" b="1" kern="1200" dirty="0" smtClean="0">
              <a:solidFill>
                <a:srgbClr val="1F497D"/>
              </a:solidFill>
              <a:latin typeface="gobCL"/>
              <a:cs typeface="gobCL"/>
              <a:hlinkClick xmlns:r="http://schemas.openxmlformats.org/officeDocument/2006/relationships" r:id="rId1"/>
            </a:rPr>
            <a:t>spd-fnsp@interior.gob.cl</a:t>
          </a:r>
          <a:endParaRPr lang="es-ES" sz="14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 dirty="0"/>
        </a:p>
      </dsp:txBody>
      <dsp:txXfrm>
        <a:off x="43" y="961957"/>
        <a:ext cx="4138167" cy="2371680"/>
      </dsp:txXfrm>
    </dsp:sp>
    <dsp:sp modelId="{7E714FDF-4844-46EA-82E3-E683DC0318DF}">
      <dsp:nvSpPr>
        <dsp:cNvPr id="0" name=""/>
        <dsp:cNvSpPr/>
      </dsp:nvSpPr>
      <dsp:spPr>
        <a:xfrm>
          <a:off x="4717553" y="199051"/>
          <a:ext cx="4138167" cy="82597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bg1"/>
              </a:solidFill>
              <a:latin typeface="gobCL"/>
              <a:cs typeface="gobCL"/>
            </a:rPr>
            <a:t>MESA DE AYUDA</a:t>
          </a:r>
          <a:endParaRPr lang="es-ES" sz="2000" kern="1200" dirty="0"/>
        </a:p>
      </dsp:txBody>
      <dsp:txXfrm>
        <a:off x="4717553" y="199051"/>
        <a:ext cx="4138167" cy="825976"/>
      </dsp:txXfrm>
    </dsp:sp>
    <dsp:sp modelId="{E2DB9A6B-F68D-406C-A378-E76975CF4A83}">
      <dsp:nvSpPr>
        <dsp:cNvPr id="0" name=""/>
        <dsp:cNvSpPr/>
      </dsp:nvSpPr>
      <dsp:spPr>
        <a:xfrm>
          <a:off x="4717553" y="1023333"/>
          <a:ext cx="4138167" cy="2371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rgbClr val="1F497D"/>
              </a:solidFill>
              <a:latin typeface="gobCL"/>
              <a:cs typeface="gobCL"/>
            </a:rPr>
            <a:t>Destinada a asesorar y orientar técnica y financieramente a los postulantes en el proceso de elaboración y presentación de proyectos al Fondo.</a:t>
          </a:r>
          <a:endParaRPr lang="es-ES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>
              <a:solidFill>
                <a:srgbClr val="1F497D"/>
              </a:solidFill>
              <a:latin typeface="gobCL"/>
              <a:cs typeface="gobCL"/>
            </a:rPr>
            <a:t>Las consultas se podrán realizar desde las </a:t>
          </a:r>
          <a:r>
            <a:rPr lang="es-ES" sz="1400" b="1" kern="1200" dirty="0" smtClean="0">
              <a:solidFill>
                <a:srgbClr val="1F497D"/>
              </a:solidFill>
              <a:latin typeface="gobCL"/>
              <a:cs typeface="gobCL"/>
            </a:rPr>
            <a:t>09:00 horas del día 05 de abril de 2021 y culminará a las 13:00 horas del día 27 de mayo de 2021</a:t>
          </a:r>
          <a:r>
            <a:rPr lang="es-ES" sz="1400" kern="1200" dirty="0" smtClean="0">
              <a:solidFill>
                <a:srgbClr val="1F497D"/>
              </a:solidFill>
              <a:latin typeface="gobCL"/>
              <a:cs typeface="gobCL"/>
            </a:rPr>
            <a:t>, a través del correo electrónico </a:t>
          </a:r>
          <a:r>
            <a:rPr lang="es-ES" sz="1400" b="1" kern="1200" dirty="0" smtClean="0">
              <a:solidFill>
                <a:srgbClr val="1F497D"/>
              </a:solidFill>
              <a:latin typeface="gobCL"/>
              <a:cs typeface="gobCL"/>
              <a:hlinkClick xmlns:r="http://schemas.openxmlformats.org/officeDocument/2006/relationships" r:id="rId1"/>
            </a:rPr>
            <a:t>spd-fnsp@interior.gob.cl</a:t>
          </a:r>
          <a:endParaRPr lang="es-ES" sz="1400" kern="1200" dirty="0"/>
        </a:p>
      </dsp:txBody>
      <dsp:txXfrm>
        <a:off x="4717553" y="1023333"/>
        <a:ext cx="4138167" cy="23716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5F63AC-4C2C-4330-9CE0-97F86E62EDBF}">
      <dsp:nvSpPr>
        <dsp:cNvPr id="0" name=""/>
        <dsp:cNvSpPr/>
      </dsp:nvSpPr>
      <dsp:spPr>
        <a:xfrm>
          <a:off x="0" y="140504"/>
          <a:ext cx="9504947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B42BF4-A842-4DF1-B579-285F39EC9CB9}">
      <dsp:nvSpPr>
        <dsp:cNvPr id="0" name=""/>
        <dsp:cNvSpPr/>
      </dsp:nvSpPr>
      <dsp:spPr>
        <a:xfrm>
          <a:off x="452506" y="14999"/>
          <a:ext cx="9050111" cy="1357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85" tIns="0" rIns="25148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bg1"/>
              </a:solidFill>
              <a:latin typeface="gobCL"/>
              <a:cs typeface="gobCL"/>
            </a:rPr>
            <a:t>TIPOLOGÍA PSICOSOCIAL: </a:t>
          </a:r>
          <a:r>
            <a:rPr lang="es-ES" sz="1600" kern="1200" dirty="0" smtClean="0"/>
            <a:t>Prevención comunitaria del delito y la violencia (PC) , Prevención de la violencia escolar (VE),Promoción de derechos y asistencia a víctimas (PAV), Reinserción Social (RS), Prevención de conductas transgresoras en niños, niñas y adolescentes de bajo y mediano riesgo socio delictual (NNA), Reinserción Educativa (RE), Patrullaje Preventivo (VEH), Innovación en prevención social (IPSO), Prevención de la Violencia contra las Mujeres en el contexto de pareja (VCM)</a:t>
          </a:r>
          <a:endParaRPr lang="es-ES" sz="1600" b="1" kern="1200" dirty="0">
            <a:solidFill>
              <a:schemeClr val="bg1"/>
            </a:solidFill>
          </a:endParaRPr>
        </a:p>
      </dsp:txBody>
      <dsp:txXfrm>
        <a:off x="452506" y="14999"/>
        <a:ext cx="9050111" cy="1357920"/>
      </dsp:txXfrm>
    </dsp:sp>
    <dsp:sp modelId="{A68D5871-E496-4892-8249-D098924EE990}">
      <dsp:nvSpPr>
        <dsp:cNvPr id="0" name=""/>
        <dsp:cNvSpPr/>
      </dsp:nvSpPr>
      <dsp:spPr>
        <a:xfrm>
          <a:off x="0" y="2780519"/>
          <a:ext cx="9504947" cy="115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3BE618-8A43-438F-BF09-C16ECF78ABF2}">
      <dsp:nvSpPr>
        <dsp:cNvPr id="0" name=""/>
        <dsp:cNvSpPr/>
      </dsp:nvSpPr>
      <dsp:spPr>
        <a:xfrm>
          <a:off x="452506" y="2101559"/>
          <a:ext cx="9050111" cy="1357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85" tIns="0" rIns="25148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bg1"/>
              </a:solidFill>
              <a:latin typeface="gobCL"/>
              <a:cs typeface="gobCL"/>
            </a:rPr>
            <a:t>TIPOLOGÍA SITUACIONAL: </a:t>
          </a:r>
          <a:r>
            <a:rPr lang="es-ES" sz="1600" kern="1200" dirty="0" smtClean="0"/>
            <a:t>Recuperación de espacios públicos (REP), Equipamiento público y comunitario (EQUIP), Iluminación peatonal (IL), Sistema de alarmas comunitarias (AC), </a:t>
          </a:r>
          <a:r>
            <a:rPr lang="es-CL" sz="1600" kern="1200" dirty="0" smtClean="0"/>
            <a:t>Sistema de Teleprotección (STP), </a:t>
          </a:r>
          <a:r>
            <a:rPr lang="es-ES" sz="1600" kern="1200" dirty="0" smtClean="0"/>
            <a:t>Protección de Espacios Residenciales (PER), Innovación en prevención situacional (IPSI)</a:t>
          </a:r>
          <a:endParaRPr lang="es-ES" sz="1600" kern="1200" dirty="0"/>
        </a:p>
      </dsp:txBody>
      <dsp:txXfrm>
        <a:off x="452506" y="2101559"/>
        <a:ext cx="9050111" cy="1357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4C750-C59C-440B-8C57-0A2C8A43A21E}" type="datetimeFigureOut">
              <a:rPr lang="es-CL" smtClean="0"/>
              <a:pPr/>
              <a:t>17-04-2021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D5616-28C5-4EA0-A2B4-8D04CECC75BC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="" xmlns:p14="http://schemas.microsoft.com/office/powerpoint/2010/main" val="247695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7E33C-6C9E-4341-B438-B3D5A4680E78}" type="datetimeFigureOut">
              <a:rPr lang="es-ES" smtClean="0"/>
              <a:pPr/>
              <a:t>17/04/2021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47520-7E81-D74F-98BC-90BAD165B97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60039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947520-7E81-D74F-98BC-90BAD165B97A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25390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82557"/>
          <a:stretch/>
        </p:blipFill>
        <p:spPr>
          <a:xfrm>
            <a:off x="592996" y="0"/>
            <a:ext cx="10969794" cy="1076325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87215"/>
          <a:stretch/>
        </p:blipFill>
        <p:spPr>
          <a:xfrm>
            <a:off x="592996" y="5928465"/>
            <a:ext cx="10969794" cy="7888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57946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274639"/>
            <a:ext cx="10969943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82557"/>
          <a:stretch/>
        </p:blipFill>
        <p:spPr>
          <a:xfrm>
            <a:off x="592996" y="0"/>
            <a:ext cx="10969794" cy="107632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87215"/>
          <a:stretch/>
        </p:blipFill>
        <p:spPr>
          <a:xfrm>
            <a:off x="592996" y="5928465"/>
            <a:ext cx="10969794" cy="7888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39032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5343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614751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1063" indent="-461063" algn="l" defTabSz="614751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8971" indent="-384219" algn="l" defTabSz="614751" rtl="0" eaLnBrk="1" latinLnBrk="0" hangingPunct="1">
        <a:spcBef>
          <a:spcPct val="20000"/>
        </a:spcBef>
        <a:buFont typeface="Arial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36878" indent="-307376" algn="l" defTabSz="614751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51629" indent="-307376" algn="l" defTabSz="614751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66380" indent="-307376" algn="l" defTabSz="614751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81131" indent="-307376" algn="l" defTabSz="61475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95882" indent="-307376" algn="l" defTabSz="61475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10633" indent="-307376" algn="l" defTabSz="61475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25385" indent="-307376" algn="l" defTabSz="614751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4751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9502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4253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9004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73756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8507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03258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8009" algn="l" defTabSz="614751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nsp.cl/" TargetMode="External"/><Relationship Id="rId2" Type="http://schemas.openxmlformats.org/officeDocument/2006/relationships/hyperlink" Target="https://fnsp.spd.gov.cl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93"/>
            <a:ext cx="12190415" cy="68571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3642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612773" y="1079844"/>
            <a:ext cx="10963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tx2"/>
                </a:solidFill>
                <a:latin typeface="gobCL"/>
                <a:cs typeface="gobCL"/>
              </a:rPr>
              <a:t>INFORMACIÓN GENERAL</a:t>
            </a:r>
            <a:endParaRPr lang="es-ES" sz="2000" b="1" dirty="0">
              <a:solidFill>
                <a:schemeClr val="tx2"/>
              </a:solidFill>
              <a:latin typeface="gobCL"/>
              <a:cs typeface="gobCL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612776" y="1644705"/>
            <a:ext cx="1096327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ES" sz="1400" dirty="0" smtClean="0">
                <a:solidFill>
                  <a:srgbClr val="1F497D"/>
                </a:solidFill>
                <a:latin typeface="gobCL"/>
                <a:cs typeface="gobCL"/>
              </a:rPr>
              <a:t>La postulación del concurso es exclusivamente en línea a través de la plataforma </a:t>
            </a:r>
            <a:r>
              <a:rPr lang="es-ES" sz="1400" dirty="0" smtClean="0">
                <a:solidFill>
                  <a:srgbClr val="1F497D"/>
                </a:solidFill>
                <a:latin typeface="gobCL"/>
                <a:cs typeface="gobCL"/>
                <a:hlinkClick r:id="rId2"/>
              </a:rPr>
              <a:t>https://fnsp.spd.gov.cl</a:t>
            </a:r>
            <a:r>
              <a:rPr lang="es-ES" sz="1400" dirty="0" smtClean="0">
                <a:solidFill>
                  <a:srgbClr val="1F497D"/>
                </a:solidFill>
                <a:latin typeface="gobCL"/>
                <a:cs typeface="gobCL"/>
              </a:rPr>
              <a:t>  Es posible acceder a través de </a:t>
            </a:r>
            <a:r>
              <a:rPr lang="es-ES" sz="1400" dirty="0" smtClean="0">
                <a:solidFill>
                  <a:srgbClr val="1F497D"/>
                </a:solidFill>
                <a:latin typeface="gobCL"/>
                <a:cs typeface="gobCL"/>
                <a:hlinkClick r:id="rId3"/>
              </a:rPr>
              <a:t>www.fnsp.cl</a:t>
            </a:r>
            <a:r>
              <a:rPr lang="es-ES" sz="1400" dirty="0" smtClean="0">
                <a:solidFill>
                  <a:srgbClr val="1F497D"/>
                </a:solidFill>
                <a:latin typeface="gobCL"/>
                <a:cs typeface="gobCL"/>
              </a:rPr>
              <a:t> </a:t>
            </a:r>
            <a:endParaRPr lang="es-ES" sz="1400" b="1" u="sng" dirty="0" smtClean="0">
              <a:solidFill>
                <a:srgbClr val="1F497D"/>
              </a:solidFill>
              <a:latin typeface="gobCL"/>
              <a:cs typeface="gobCL"/>
            </a:endParaRPr>
          </a:p>
          <a:p>
            <a:pPr algn="just"/>
            <a:endParaRPr lang="es-ES" sz="1400" b="1" dirty="0" smtClean="0">
              <a:solidFill>
                <a:srgbClr val="1F497D"/>
              </a:solidFill>
              <a:latin typeface="gobCL"/>
              <a:cs typeface="gobCL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ES" sz="1400" dirty="0" smtClean="0">
                <a:solidFill>
                  <a:srgbClr val="1F497D"/>
                </a:solidFill>
                <a:latin typeface="gobCL"/>
                <a:cs typeface="gobCL"/>
              </a:rPr>
              <a:t>Podrán presentarse hasta </a:t>
            </a:r>
            <a:r>
              <a:rPr lang="es-ES" sz="1400" b="1" dirty="0" smtClean="0">
                <a:solidFill>
                  <a:srgbClr val="1F497D"/>
                </a:solidFill>
                <a:latin typeface="gobCL"/>
                <a:cs typeface="gobCL"/>
              </a:rPr>
              <a:t>2 proyectos por organización. </a:t>
            </a:r>
            <a:r>
              <a:rPr lang="es-ES" sz="1400" dirty="0" smtClean="0">
                <a:solidFill>
                  <a:srgbClr val="1F497D"/>
                </a:solidFill>
                <a:latin typeface="gobCL"/>
                <a:cs typeface="gobCL"/>
              </a:rPr>
              <a:t>En</a:t>
            </a:r>
            <a:r>
              <a:rPr lang="es-ES" sz="1400" b="1" dirty="0" smtClean="0">
                <a:solidFill>
                  <a:srgbClr val="1F497D"/>
                </a:solidFill>
                <a:latin typeface="gobCL"/>
                <a:cs typeface="gobCL"/>
              </a:rPr>
              <a:t> </a:t>
            </a:r>
            <a:r>
              <a:rPr lang="es-ES" sz="1400" dirty="0" smtClean="0">
                <a:solidFill>
                  <a:srgbClr val="1F497D"/>
                </a:solidFill>
                <a:latin typeface="gobCL"/>
                <a:cs typeface="gobCL"/>
              </a:rPr>
              <a:t>caso </a:t>
            </a:r>
            <a:r>
              <a:rPr lang="es-ES" sz="1400" dirty="0">
                <a:solidFill>
                  <a:srgbClr val="1F497D"/>
                </a:solidFill>
                <a:latin typeface="gobCL"/>
                <a:cs typeface="gobCL"/>
              </a:rPr>
              <a:t>que una </a:t>
            </a:r>
            <a:r>
              <a:rPr lang="es-ES" sz="1400" dirty="0" smtClean="0">
                <a:solidFill>
                  <a:srgbClr val="1F497D"/>
                </a:solidFill>
                <a:latin typeface="gobCL"/>
                <a:cs typeface="gobCL"/>
              </a:rPr>
              <a:t>de ellas </a:t>
            </a:r>
            <a:r>
              <a:rPr lang="es-ES" sz="1400" dirty="0">
                <a:solidFill>
                  <a:srgbClr val="1F497D"/>
                </a:solidFill>
                <a:latin typeface="gobCL"/>
                <a:cs typeface="gobCL"/>
              </a:rPr>
              <a:t>postule una cantidad mayor, sólo serán considerados </a:t>
            </a:r>
            <a:r>
              <a:rPr lang="es-ES" sz="1400" b="1" dirty="0">
                <a:solidFill>
                  <a:srgbClr val="1F497D"/>
                </a:solidFill>
                <a:latin typeface="gobCL"/>
                <a:cs typeface="gobCL"/>
              </a:rPr>
              <a:t>los dos primeros que hubiera presentado</a:t>
            </a:r>
            <a:r>
              <a:rPr lang="es-ES" sz="1400" dirty="0">
                <a:solidFill>
                  <a:srgbClr val="1F497D"/>
                </a:solidFill>
                <a:latin typeface="gobCL"/>
                <a:cs typeface="gobCL"/>
              </a:rPr>
              <a:t>, lo que se determinará según la fecha y hora de inscripción que registre el sistema</a:t>
            </a:r>
            <a:r>
              <a:rPr lang="es-ES" sz="1400" dirty="0" smtClean="0">
                <a:solidFill>
                  <a:srgbClr val="1F497D"/>
                </a:solidFill>
                <a:latin typeface="gobCL"/>
                <a:cs typeface="gobCL"/>
              </a:rPr>
              <a:t>.</a:t>
            </a:r>
          </a:p>
          <a:p>
            <a:pPr algn="just"/>
            <a:endParaRPr lang="es-ES" sz="1400" dirty="0">
              <a:solidFill>
                <a:srgbClr val="1F497D"/>
              </a:solidFill>
              <a:latin typeface="gobCL"/>
              <a:cs typeface="gobCL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ES" sz="1400" dirty="0" smtClean="0">
                <a:solidFill>
                  <a:srgbClr val="1F497D"/>
                </a:solidFill>
                <a:latin typeface="gobCL"/>
                <a:cs typeface="gobCL"/>
              </a:rPr>
              <a:t>Para estos efectos el municipio y las corporaciones municipales son considerados como una sola entidad.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s-ES" sz="1400" dirty="0" smtClean="0">
              <a:solidFill>
                <a:srgbClr val="1F497D"/>
              </a:solidFill>
              <a:latin typeface="gobCL"/>
              <a:cs typeface="gobCL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CL" sz="1400" dirty="0" smtClean="0">
                <a:solidFill>
                  <a:srgbClr val="1F497D"/>
                </a:solidFill>
                <a:latin typeface="gobCL"/>
                <a:cs typeface="gobCL"/>
              </a:rPr>
              <a:t>Extensión de los proyectos: comenzará con la transferencia de los recursos por la Subsecretaría de Prevención del Delito.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s-CL" sz="1400" dirty="0" smtClean="0">
              <a:solidFill>
                <a:srgbClr val="1F497D"/>
              </a:solidFill>
              <a:latin typeface="gobCL"/>
              <a:cs typeface="gobCL"/>
            </a:endParaRPr>
          </a:p>
          <a:p>
            <a:pPr algn="just"/>
            <a:r>
              <a:rPr lang="es-CL" sz="1400" dirty="0" smtClean="0">
                <a:solidFill>
                  <a:srgbClr val="1F497D"/>
                </a:solidFill>
                <a:latin typeface="gobCL"/>
                <a:cs typeface="gobCL"/>
              </a:rPr>
              <a:t>•	Proyectos de prevención situacional: Mínimo 9 y máximo 13 meses. </a:t>
            </a:r>
          </a:p>
          <a:p>
            <a:pPr algn="just"/>
            <a:r>
              <a:rPr lang="es-CL" sz="1400" dirty="0" smtClean="0">
                <a:solidFill>
                  <a:srgbClr val="1F497D"/>
                </a:solidFill>
                <a:latin typeface="gobCL"/>
                <a:cs typeface="gobCL"/>
              </a:rPr>
              <a:t>•	Proyectos de prevención social: 13 meses.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es-CL" sz="1400" dirty="0" smtClean="0">
              <a:solidFill>
                <a:srgbClr val="1F497D"/>
              </a:solidFill>
              <a:latin typeface="gobCL"/>
              <a:cs typeface="gobCL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CL" sz="1400" dirty="0" smtClean="0">
                <a:solidFill>
                  <a:srgbClr val="1F497D"/>
                </a:solidFill>
                <a:latin typeface="gobCL"/>
                <a:cs typeface="gobCL"/>
              </a:rPr>
              <a:t>En ambos casos, el primer mes deberá destinarse exclusivamente a la “Instalación” y no se podrán ejecutar gastos. </a:t>
            </a:r>
            <a:endParaRPr lang="es-ES" sz="1400" dirty="0" smtClean="0">
              <a:solidFill>
                <a:srgbClr val="1F497D"/>
              </a:solidFill>
              <a:latin typeface="gobCL"/>
              <a:cs typeface="gobC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1400" b="1" dirty="0">
              <a:solidFill>
                <a:srgbClr val="1F497D"/>
              </a:solidFill>
              <a:latin typeface="gobCL"/>
              <a:cs typeface="gobC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598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612775" y="1085850"/>
            <a:ext cx="10963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tx2"/>
                </a:solidFill>
                <a:latin typeface="gobCL"/>
                <a:cs typeface="gobCL"/>
              </a:rPr>
              <a:t>CONSULTAS , ACLARACIONES Y RESPUESTAS</a:t>
            </a:r>
            <a:endParaRPr lang="es-ES" sz="2000" b="1" dirty="0">
              <a:solidFill>
                <a:schemeClr val="tx2"/>
              </a:solidFill>
              <a:latin typeface="gobCL"/>
              <a:cs typeface="gobCL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="" xmlns:p14="http://schemas.microsoft.com/office/powerpoint/2010/main" val="2857984112"/>
              </p:ext>
            </p:extLst>
          </p:nvPr>
        </p:nvGraphicFramePr>
        <p:xfrm>
          <a:off x="1561577" y="2112317"/>
          <a:ext cx="8855764" cy="3632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96150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a 6"/>
          <p:cNvGraphicFramePr/>
          <p:nvPr>
            <p:extLst>
              <p:ext uri="{D42A27DB-BD31-4B8C-83A1-F6EECF244321}">
                <p14:modId xmlns="" xmlns:p14="http://schemas.microsoft.com/office/powerpoint/2010/main" val="647038638"/>
              </p:ext>
            </p:extLst>
          </p:nvPr>
        </p:nvGraphicFramePr>
        <p:xfrm>
          <a:off x="612775" y="1846006"/>
          <a:ext cx="9504947" cy="3954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3"/>
          <p:cNvSpPr txBox="1"/>
          <p:nvPr/>
        </p:nvSpPr>
        <p:spPr>
          <a:xfrm>
            <a:off x="612775" y="1085850"/>
            <a:ext cx="109632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tx2"/>
                </a:solidFill>
                <a:latin typeface="gobCL"/>
                <a:cs typeface="gobCL"/>
              </a:rPr>
              <a:t>¿QUÉ TIPOS DE PROYECTOS SE FINANCIAN? </a:t>
            </a:r>
            <a:endParaRPr lang="es-ES" sz="2000" b="1" dirty="0">
              <a:solidFill>
                <a:srgbClr val="0070C0"/>
              </a:solidFill>
              <a:latin typeface="gobCL"/>
              <a:cs typeface="gobC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45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2008250" y="1085850"/>
            <a:ext cx="8197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tx2"/>
                </a:solidFill>
                <a:latin typeface="gobCL"/>
                <a:cs typeface="gobCL"/>
              </a:rPr>
              <a:t>TIPOLOGÍAS Y MONTOS A POSTULAR</a:t>
            </a:r>
            <a:endParaRPr lang="es-ES" sz="2000" b="1" dirty="0">
              <a:solidFill>
                <a:schemeClr val="tx2"/>
              </a:solidFill>
              <a:latin typeface="gobCL"/>
              <a:cs typeface="gobCL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40981805"/>
              </p:ext>
            </p:extLst>
          </p:nvPr>
        </p:nvGraphicFramePr>
        <p:xfrm>
          <a:off x="625488" y="1647825"/>
          <a:ext cx="10963276" cy="4332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1077">
                  <a:extLst>
                    <a:ext uri="{9D8B030D-6E8A-4147-A177-3AD203B41FA5}">
                      <a16:colId xmlns="" xmlns:a16="http://schemas.microsoft.com/office/drawing/2014/main" val="120822836"/>
                    </a:ext>
                  </a:extLst>
                </a:gridCol>
                <a:gridCol w="2092310">
                  <a:extLst>
                    <a:ext uri="{9D8B030D-6E8A-4147-A177-3AD203B41FA5}">
                      <a16:colId xmlns="" xmlns:a16="http://schemas.microsoft.com/office/drawing/2014/main" val="1181175311"/>
                    </a:ext>
                  </a:extLst>
                </a:gridCol>
                <a:gridCol w="2867025">
                  <a:extLst>
                    <a:ext uri="{9D8B030D-6E8A-4147-A177-3AD203B41FA5}">
                      <a16:colId xmlns="" xmlns:a16="http://schemas.microsoft.com/office/drawing/2014/main" val="3374543687"/>
                    </a:ext>
                  </a:extLst>
                </a:gridCol>
                <a:gridCol w="2482864">
                  <a:extLst>
                    <a:ext uri="{9D8B030D-6E8A-4147-A177-3AD203B41FA5}">
                      <a16:colId xmlns="" xmlns:a16="http://schemas.microsoft.com/office/drawing/2014/main" val="3000740854"/>
                    </a:ext>
                  </a:extLst>
                </a:gridCol>
              </a:tblGrid>
              <a:tr h="4375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gobCL"/>
                        </a:rPr>
                        <a:t>TIPO DE ENTIDAD</a:t>
                      </a:r>
                      <a:endParaRPr lang="es-CL" sz="1200" dirty="0">
                        <a:effectLst/>
                        <a:latin typeface="gobCL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gobCL"/>
                        </a:rPr>
                        <a:t>TEMÁTICA DE PROYECTOS A POSTULAR</a:t>
                      </a:r>
                      <a:endParaRPr lang="es-CL" sz="1200" dirty="0">
                        <a:effectLst/>
                        <a:latin typeface="gobCL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gobCL"/>
                        </a:rPr>
                        <a:t>TIPOLOGÍA</a:t>
                      </a:r>
                      <a:endParaRPr lang="es-CL" sz="1200">
                        <a:effectLst/>
                        <a:latin typeface="gobCL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gobCL"/>
                        </a:rPr>
                        <a:t>MONTO MÁXIMO POR PROYECTO</a:t>
                      </a:r>
                      <a:endParaRPr lang="es-CL" sz="1200">
                        <a:effectLst/>
                        <a:latin typeface="gobCL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3112217272"/>
                  </a:ext>
                </a:extLst>
              </a:tr>
              <a:tr h="86676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gobCL"/>
                        </a:rPr>
                        <a:t>Organizaciones sociales sin fines de lucro que tengan personalidad jurídica vigente.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gobCL"/>
                        </a:rPr>
                        <a:t>(Organizaciones comunitarias) </a:t>
                      </a:r>
                      <a:endParaRPr lang="es-CL" sz="1200" dirty="0">
                        <a:effectLst/>
                        <a:latin typeface="gobCL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gobCL"/>
                        </a:rPr>
                        <a:t>Proyectos de prevención social</a:t>
                      </a:r>
                      <a:endParaRPr lang="es-CL" sz="1200" dirty="0">
                        <a:effectLst/>
                        <a:latin typeface="gobCL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gobCL"/>
                        </a:rPr>
                        <a:t>PC</a:t>
                      </a:r>
                      <a:br>
                        <a:rPr lang="es-ES_tradnl" sz="1200" dirty="0">
                          <a:effectLst/>
                          <a:latin typeface="gobCL"/>
                        </a:rPr>
                      </a:br>
                      <a:r>
                        <a:rPr lang="es-ES_tradnl" sz="1200" dirty="0">
                          <a:effectLst/>
                          <a:latin typeface="gobCL"/>
                        </a:rPr>
                        <a:t>(Se debe asociar específicamente a la sub-tipología Fortalecimiento Comunitario)</a:t>
                      </a:r>
                      <a:endParaRPr lang="es-CL" sz="1200" dirty="0">
                        <a:effectLst/>
                        <a:latin typeface="gobCL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gobCL"/>
                        </a:rPr>
                        <a:t>$ 20.000.000.-</a:t>
                      </a:r>
                      <a:endParaRPr lang="es-CL" sz="1200">
                        <a:effectLst/>
                        <a:latin typeface="gobCL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787194990"/>
                  </a:ext>
                </a:extLst>
              </a:tr>
              <a:tr h="43758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gobCL"/>
                        </a:rPr>
                        <a:t>Proyectos de prevención situacional</a:t>
                      </a:r>
                      <a:endParaRPr lang="es-CL" sz="1200" dirty="0">
                        <a:effectLst/>
                        <a:latin typeface="gobCL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gobCL"/>
                        </a:rPr>
                        <a:t>REP - EQUIP - IL - AC </a:t>
                      </a:r>
                      <a:r>
                        <a:rPr lang="en-US" sz="1200" dirty="0" smtClean="0">
                          <a:effectLst/>
                          <a:latin typeface="gobCL"/>
                        </a:rPr>
                        <a:t>-PER– </a:t>
                      </a:r>
                      <a:r>
                        <a:rPr lang="en-US" sz="1200" dirty="0">
                          <a:effectLst/>
                          <a:latin typeface="gobCL"/>
                        </a:rPr>
                        <a:t>IPSI</a:t>
                      </a:r>
                      <a:endParaRPr lang="es-CL" sz="1200" dirty="0">
                        <a:effectLst/>
                        <a:latin typeface="gobCL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gobCL"/>
                        </a:rPr>
                        <a:t>$20.000.000.-</a:t>
                      </a:r>
                      <a:endParaRPr lang="es-CL" sz="1200">
                        <a:effectLst/>
                        <a:latin typeface="gobCL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953605138"/>
                  </a:ext>
                </a:extLst>
              </a:tr>
              <a:tr h="11407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gobCL"/>
                        </a:rPr>
                        <a:t>Otras Personas Jurídicas Privadas sin fines de lucro.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CL" sz="1200" dirty="0" smtClean="0">
                        <a:effectLst/>
                        <a:latin typeface="gobC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gobCL"/>
                        </a:rPr>
                        <a:t> (Universidades públicas y privadas, ONG, Fundaciones y Corporaciones, Asociaciones de Municipalidades inscritas en el Registro Único de Asociaciones Municipales de la Ley N°20.527). </a:t>
                      </a:r>
                      <a:endParaRPr lang="es-CL" sz="1200" dirty="0">
                        <a:effectLst/>
                        <a:latin typeface="gobCL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gobCL"/>
                        </a:rPr>
                        <a:t>Proyectos de prevención social</a:t>
                      </a:r>
                      <a:endParaRPr lang="es-CL" sz="1200" dirty="0">
                        <a:effectLst/>
                        <a:latin typeface="gobCL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gobCL"/>
                        </a:rPr>
                        <a:t>PC - VE - RS – RE - NNA - PAV – IPSO- VCM</a:t>
                      </a:r>
                      <a:endParaRPr lang="es-CL" sz="1200" dirty="0">
                        <a:effectLst/>
                        <a:latin typeface="gobCL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gobCL"/>
                        </a:rPr>
                        <a:t>$ 40.000.000.-</a:t>
                      </a:r>
                      <a:endParaRPr lang="es-CL" sz="1200">
                        <a:effectLst/>
                        <a:latin typeface="gobCL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4251295111"/>
                  </a:ext>
                </a:extLst>
              </a:tr>
              <a:tr h="546705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gobCL"/>
                        </a:rPr>
                        <a:t>Municipalidades</a:t>
                      </a:r>
                      <a:endParaRPr lang="es-CL" sz="1200" dirty="0">
                        <a:effectLst/>
                        <a:latin typeface="gobCL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gobCL"/>
                        </a:rPr>
                        <a:t>Proyectos de prevención social</a:t>
                      </a:r>
                      <a:endParaRPr lang="es-CL" sz="1200" dirty="0">
                        <a:effectLst/>
                        <a:latin typeface="gobCL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gobCL"/>
                        </a:rPr>
                        <a:t>PC - VE - RS – NNA - RE – PAV - VEH – IPSO- VCM</a:t>
                      </a:r>
                      <a:endParaRPr lang="es-CL" sz="1200" dirty="0">
                        <a:effectLst/>
                        <a:latin typeface="gobCL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  <a:latin typeface="gobCL"/>
                        </a:rPr>
                        <a:t>$ </a:t>
                      </a:r>
                      <a:r>
                        <a:rPr lang="es-ES_tradnl" sz="1200" dirty="0" smtClean="0">
                          <a:effectLst/>
                          <a:latin typeface="gobCL"/>
                        </a:rPr>
                        <a:t>40.000.000</a:t>
                      </a:r>
                      <a:r>
                        <a:rPr lang="es-ES_tradnl" sz="1200" dirty="0">
                          <a:effectLst/>
                          <a:latin typeface="gobCL"/>
                        </a:rPr>
                        <a:t>.-</a:t>
                      </a:r>
                      <a:endParaRPr lang="es-CL" sz="1200" dirty="0">
                        <a:effectLst/>
                        <a:latin typeface="gobCL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45858864"/>
                  </a:ext>
                </a:extLst>
              </a:tr>
              <a:tr h="58064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  <a:latin typeface="gobCL"/>
                        </a:rPr>
                        <a:t>Proyectos de prevención situacional</a:t>
                      </a:r>
                      <a:endParaRPr lang="es-CL" sz="1200">
                        <a:effectLst/>
                        <a:latin typeface="gobCL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gobCL"/>
                        </a:rPr>
                        <a:t>REP - EQUIP - IL - AC </a:t>
                      </a:r>
                      <a:r>
                        <a:rPr lang="en-US" sz="1200" dirty="0" smtClean="0">
                          <a:effectLst/>
                          <a:latin typeface="gobCL"/>
                        </a:rPr>
                        <a:t>– STP-PER- </a:t>
                      </a:r>
                      <a:r>
                        <a:rPr lang="en-US" sz="1200" dirty="0">
                          <a:effectLst/>
                          <a:latin typeface="gobCL"/>
                        </a:rPr>
                        <a:t>IPSI</a:t>
                      </a:r>
                      <a:endParaRPr lang="es-CL" sz="1200" dirty="0">
                        <a:effectLst/>
                        <a:latin typeface="gobCL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_tradnl" sz="1200" dirty="0" smtClean="0">
                          <a:effectLst/>
                          <a:latin typeface="gobCL"/>
                        </a:rPr>
                        <a:t>$40.000.000</a:t>
                      </a:r>
                      <a:r>
                        <a:rPr lang="es-ES_tradnl" sz="1200" dirty="0">
                          <a:effectLst/>
                          <a:latin typeface="gobCL"/>
                        </a:rPr>
                        <a:t>.- </a:t>
                      </a:r>
                      <a:endParaRPr lang="es-CL" sz="1200" dirty="0">
                        <a:effectLst/>
                        <a:latin typeface="gobCL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3282291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4213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2094453" y="1085850"/>
            <a:ext cx="8197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tx2"/>
                </a:solidFill>
                <a:latin typeface="gobCL"/>
                <a:cs typeface="gobCL"/>
              </a:rPr>
              <a:t>CUADRO DE PLAZOS OBLIGATORIOS PRIMERA ETAPA</a:t>
            </a:r>
            <a:endParaRPr lang="es-ES" sz="2000" b="1" dirty="0">
              <a:solidFill>
                <a:schemeClr val="tx2"/>
              </a:solidFill>
              <a:latin typeface="gobCL"/>
              <a:cs typeface="gobCL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094453" y="856749"/>
            <a:ext cx="8387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ES" sz="1600" dirty="0" smtClean="0">
              <a:solidFill>
                <a:srgbClr val="1F497D"/>
              </a:solidFill>
              <a:latin typeface="gobCL"/>
              <a:cs typeface="gobCL"/>
            </a:endParaRPr>
          </a:p>
          <a:p>
            <a:pPr algn="just"/>
            <a:endParaRPr lang="es-ES" sz="1600" b="1" dirty="0">
              <a:solidFill>
                <a:srgbClr val="1F497D"/>
              </a:solidFill>
              <a:latin typeface="gobCL"/>
              <a:cs typeface="gobCL"/>
            </a:endParaRPr>
          </a:p>
          <a:p>
            <a:pPr algn="just"/>
            <a:endParaRPr lang="es-ES" sz="1600" b="1" dirty="0">
              <a:solidFill>
                <a:srgbClr val="1F497D"/>
              </a:solidFill>
              <a:latin typeface="gobCL"/>
              <a:cs typeface="gobCL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40218859"/>
              </p:ext>
            </p:extLst>
          </p:nvPr>
        </p:nvGraphicFramePr>
        <p:xfrm>
          <a:off x="612775" y="1628775"/>
          <a:ext cx="10963275" cy="41689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04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528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9915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gobCL"/>
                        </a:rPr>
                        <a:t>PLAZOS OBLIGATORIOS FNSP </a:t>
                      </a:r>
                      <a:r>
                        <a:rPr lang="es-ES" sz="1200" dirty="0" smtClean="0">
                          <a:effectLst/>
                          <a:latin typeface="gobCL"/>
                        </a:rPr>
                        <a:t>2021</a:t>
                      </a:r>
                      <a:endParaRPr lang="es-CL" sz="1200" dirty="0">
                        <a:effectLst/>
                        <a:latin typeface="gobC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3172">
                <a:tc>
                  <a:txBody>
                    <a:bodyPr/>
                    <a:lstStyle/>
                    <a:p>
                      <a:pPr marR="711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gobCL"/>
                        </a:rPr>
                        <a:t>Plazo para postulación de proyectos </a:t>
                      </a:r>
                      <a:endParaRPr lang="es-CL" sz="1200">
                        <a:effectLst/>
                        <a:latin typeface="gobC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155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gobCL"/>
                        </a:rPr>
                        <a:t>Desde las 09:00 horas del </a:t>
                      </a:r>
                      <a:r>
                        <a:rPr lang="es-ES" sz="1200" dirty="0" smtClean="0">
                          <a:effectLst/>
                          <a:latin typeface="gobCL"/>
                        </a:rPr>
                        <a:t>5 de</a:t>
                      </a:r>
                      <a:r>
                        <a:rPr lang="es-ES" sz="1200" baseline="0" dirty="0" smtClean="0">
                          <a:effectLst/>
                          <a:latin typeface="gobCL"/>
                        </a:rPr>
                        <a:t> abril</a:t>
                      </a:r>
                      <a:r>
                        <a:rPr lang="es-ES" sz="1200" dirty="0" smtClean="0">
                          <a:effectLst/>
                          <a:latin typeface="gobCL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gobCL"/>
                        </a:rPr>
                        <a:t>de </a:t>
                      </a:r>
                      <a:r>
                        <a:rPr lang="es-ES" sz="1200" dirty="0" smtClean="0">
                          <a:effectLst/>
                          <a:latin typeface="gobCL"/>
                        </a:rPr>
                        <a:t>2021 </a:t>
                      </a:r>
                      <a:r>
                        <a:rPr lang="es-ES" sz="1200" dirty="0">
                          <a:effectLst/>
                          <a:latin typeface="gobCL"/>
                        </a:rPr>
                        <a:t>y hasta las 23:59 horas del </a:t>
                      </a:r>
                      <a:r>
                        <a:rPr lang="es-ES" sz="1200" dirty="0" smtClean="0">
                          <a:effectLst/>
                          <a:latin typeface="gobCL"/>
                        </a:rPr>
                        <a:t>28 </a:t>
                      </a:r>
                      <a:r>
                        <a:rPr lang="es-ES" sz="1200" dirty="0">
                          <a:effectLst/>
                          <a:latin typeface="gobCL"/>
                        </a:rPr>
                        <a:t>de </a:t>
                      </a:r>
                      <a:r>
                        <a:rPr lang="es-ES" sz="1200" dirty="0" smtClean="0">
                          <a:effectLst/>
                          <a:latin typeface="gobCL"/>
                        </a:rPr>
                        <a:t>mayo </a:t>
                      </a:r>
                      <a:r>
                        <a:rPr lang="es-ES" sz="1200" dirty="0">
                          <a:effectLst/>
                          <a:latin typeface="gobCL"/>
                        </a:rPr>
                        <a:t>de </a:t>
                      </a:r>
                      <a:r>
                        <a:rPr lang="es-ES" sz="1200" dirty="0" smtClean="0">
                          <a:effectLst/>
                          <a:latin typeface="gobCL"/>
                        </a:rPr>
                        <a:t>2021.</a:t>
                      </a:r>
                      <a:endParaRPr lang="es-CL" sz="1200" dirty="0">
                        <a:effectLst/>
                        <a:latin typeface="gobC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7470">
                <a:tc>
                  <a:txBody>
                    <a:bodyPr/>
                    <a:lstStyle/>
                    <a:p>
                      <a:pPr marR="711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gobCL"/>
                        </a:rPr>
                        <a:t>Fecha de inicio de consultas y/o aclaraciones a las Bases y de consultas/aclaraciones técnicas </a:t>
                      </a:r>
                      <a:endParaRPr lang="es-CL" sz="1200">
                        <a:effectLst/>
                        <a:latin typeface="gobCL"/>
                      </a:endParaRPr>
                    </a:p>
                    <a:p>
                      <a:pPr marR="711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gobCL"/>
                        </a:rPr>
                        <a:t>y financieras.</a:t>
                      </a:r>
                      <a:endParaRPr lang="es-CL" sz="1200">
                        <a:effectLst/>
                        <a:latin typeface="gobC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155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gobCL"/>
                        </a:rPr>
                        <a:t>Desde las 09:00 horas del </a:t>
                      </a:r>
                      <a:r>
                        <a:rPr lang="es-ES" sz="1200" dirty="0" smtClean="0">
                          <a:effectLst/>
                          <a:latin typeface="gobCL"/>
                        </a:rPr>
                        <a:t>5 </a:t>
                      </a:r>
                      <a:r>
                        <a:rPr lang="es-ES" sz="1200" dirty="0">
                          <a:effectLst/>
                          <a:latin typeface="gobCL"/>
                        </a:rPr>
                        <a:t>de </a:t>
                      </a:r>
                      <a:r>
                        <a:rPr lang="es-ES" sz="1200" dirty="0" smtClean="0">
                          <a:effectLst/>
                          <a:latin typeface="gobCL"/>
                        </a:rPr>
                        <a:t>abril </a:t>
                      </a:r>
                      <a:r>
                        <a:rPr lang="es-ES" sz="1200" dirty="0">
                          <a:effectLst/>
                          <a:latin typeface="gobCL"/>
                        </a:rPr>
                        <a:t>de </a:t>
                      </a:r>
                      <a:r>
                        <a:rPr lang="es-ES" sz="1200" dirty="0" smtClean="0">
                          <a:effectLst/>
                          <a:latin typeface="gobCL"/>
                        </a:rPr>
                        <a:t>2021.</a:t>
                      </a:r>
                      <a:endParaRPr lang="es-CL" sz="1200" dirty="0">
                        <a:effectLst/>
                        <a:latin typeface="gobC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8271">
                <a:tc>
                  <a:txBody>
                    <a:bodyPr/>
                    <a:lstStyle/>
                    <a:p>
                      <a:pPr marR="711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gobCL"/>
                        </a:rPr>
                        <a:t>Fecha límite para hacer consultas y/o solicitar </a:t>
                      </a:r>
                      <a:r>
                        <a:rPr lang="es-ES" sz="1200" u="sng">
                          <a:effectLst/>
                          <a:latin typeface="gobCL"/>
                        </a:rPr>
                        <a:t>aclaraciones a las Bases</a:t>
                      </a:r>
                      <a:r>
                        <a:rPr lang="es-ES" sz="1200">
                          <a:effectLst/>
                          <a:latin typeface="gobCL"/>
                        </a:rPr>
                        <a:t> (sólo correo electrónico)</a:t>
                      </a:r>
                      <a:endParaRPr lang="es-CL" sz="1200">
                        <a:effectLst/>
                        <a:latin typeface="gobC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155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gobCL"/>
                        </a:rPr>
                        <a:t>Hasta las 13:00 horas del </a:t>
                      </a:r>
                      <a:r>
                        <a:rPr lang="es-ES" sz="1200" dirty="0" smtClean="0">
                          <a:effectLst/>
                          <a:latin typeface="gobCL"/>
                        </a:rPr>
                        <a:t>30 de</a:t>
                      </a:r>
                      <a:r>
                        <a:rPr lang="es-ES" sz="1200" baseline="0" dirty="0" smtClean="0">
                          <a:effectLst/>
                          <a:latin typeface="gobCL"/>
                        </a:rPr>
                        <a:t> abril </a:t>
                      </a:r>
                      <a:r>
                        <a:rPr lang="es-ES" sz="1200" dirty="0" smtClean="0">
                          <a:effectLst/>
                          <a:latin typeface="gobCL"/>
                        </a:rPr>
                        <a:t>de 2021.</a:t>
                      </a:r>
                      <a:endParaRPr lang="es-CL" sz="1200" dirty="0">
                        <a:effectLst/>
                        <a:latin typeface="gobC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8271">
                <a:tc>
                  <a:txBody>
                    <a:bodyPr/>
                    <a:lstStyle/>
                    <a:p>
                      <a:pPr marR="711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gobCL"/>
                        </a:rPr>
                        <a:t>Fecha límite para hacer consultas y solicitar </a:t>
                      </a:r>
                      <a:r>
                        <a:rPr lang="es-ES" sz="1200" u="sng" dirty="0">
                          <a:effectLst/>
                          <a:latin typeface="gobCL"/>
                        </a:rPr>
                        <a:t>aclaraciones técnicas y financieras</a:t>
                      </a:r>
                      <a:r>
                        <a:rPr lang="es-ES" sz="1200" dirty="0">
                          <a:effectLst/>
                          <a:latin typeface="gobCL"/>
                        </a:rPr>
                        <a:t> </a:t>
                      </a:r>
                      <a:r>
                        <a:rPr lang="es-ES" sz="1200" dirty="0" smtClean="0">
                          <a:effectLst/>
                          <a:latin typeface="gobCL"/>
                        </a:rPr>
                        <a:t>(sólo </a:t>
                      </a:r>
                      <a:r>
                        <a:rPr lang="es-ES" sz="1200" dirty="0">
                          <a:effectLst/>
                          <a:latin typeface="gobCL"/>
                        </a:rPr>
                        <a:t>correo electrónico).</a:t>
                      </a:r>
                      <a:endParaRPr lang="es-CL" sz="1200" dirty="0">
                        <a:effectLst/>
                        <a:latin typeface="gobC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155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gobCL"/>
                        </a:rPr>
                        <a:t>Hasta las 13:00 horas del </a:t>
                      </a:r>
                      <a:r>
                        <a:rPr lang="es-ES" sz="1200" dirty="0" smtClean="0">
                          <a:effectLst/>
                          <a:latin typeface="gobCL"/>
                        </a:rPr>
                        <a:t>27 </a:t>
                      </a:r>
                      <a:r>
                        <a:rPr lang="es-ES" sz="1200" dirty="0">
                          <a:effectLst/>
                          <a:latin typeface="gobCL"/>
                        </a:rPr>
                        <a:t>de </a:t>
                      </a:r>
                      <a:r>
                        <a:rPr lang="es-ES" sz="1200" dirty="0" smtClean="0">
                          <a:effectLst/>
                          <a:latin typeface="gobCL"/>
                        </a:rPr>
                        <a:t>mayo </a:t>
                      </a:r>
                      <a:r>
                        <a:rPr lang="es-ES" sz="1200" dirty="0">
                          <a:effectLst/>
                          <a:latin typeface="gobCL"/>
                        </a:rPr>
                        <a:t>de </a:t>
                      </a:r>
                      <a:r>
                        <a:rPr lang="es-ES" sz="1200" dirty="0" smtClean="0">
                          <a:effectLst/>
                          <a:latin typeface="gobCL"/>
                        </a:rPr>
                        <a:t>2021.</a:t>
                      </a:r>
                      <a:endParaRPr lang="es-CL" sz="1200" dirty="0">
                        <a:effectLst/>
                        <a:latin typeface="gobC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8271">
                <a:tc>
                  <a:txBody>
                    <a:bodyPr/>
                    <a:lstStyle/>
                    <a:p>
                      <a:pPr marR="711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gobCL"/>
                        </a:rPr>
                        <a:t>Fecha de publicación de respuestas y aclaraciones de consultas sobre las bases realizadas por correo electrónico</a:t>
                      </a:r>
                      <a:endParaRPr lang="es-CL" sz="1200">
                        <a:effectLst/>
                        <a:latin typeface="gobC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155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  <a:latin typeface="gobCL"/>
                        </a:rPr>
                        <a:t>7 de</a:t>
                      </a:r>
                      <a:r>
                        <a:rPr lang="es-ES" sz="1200" baseline="0" dirty="0" smtClean="0">
                          <a:effectLst/>
                          <a:latin typeface="gobCL"/>
                        </a:rPr>
                        <a:t> mayo</a:t>
                      </a:r>
                      <a:r>
                        <a:rPr lang="es-ES" sz="1200" dirty="0" smtClean="0">
                          <a:effectLst/>
                          <a:latin typeface="gobCL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gobCL"/>
                        </a:rPr>
                        <a:t>de </a:t>
                      </a:r>
                      <a:r>
                        <a:rPr lang="es-ES" sz="1200" dirty="0" smtClean="0">
                          <a:effectLst/>
                          <a:latin typeface="gobCL"/>
                        </a:rPr>
                        <a:t>2021.</a:t>
                      </a:r>
                      <a:endParaRPr lang="es-CL" sz="1200" dirty="0">
                        <a:effectLst/>
                        <a:latin typeface="gobC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3172">
                <a:tc>
                  <a:txBody>
                    <a:bodyPr/>
                    <a:lstStyle/>
                    <a:p>
                      <a:pPr marR="711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gobCL"/>
                        </a:rPr>
                        <a:t>Cierre del concurso</a:t>
                      </a:r>
                      <a:endParaRPr lang="es-CL" sz="1200">
                        <a:effectLst/>
                        <a:latin typeface="gobC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155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gobCL"/>
                        </a:rPr>
                        <a:t>A las 23:59 horas del </a:t>
                      </a:r>
                      <a:r>
                        <a:rPr lang="es-ES" sz="1200" dirty="0" smtClean="0">
                          <a:effectLst/>
                          <a:latin typeface="gobCL"/>
                        </a:rPr>
                        <a:t>28 de</a:t>
                      </a:r>
                      <a:r>
                        <a:rPr lang="es-ES" sz="1200" baseline="0" dirty="0" smtClean="0">
                          <a:effectLst/>
                          <a:latin typeface="gobCL"/>
                        </a:rPr>
                        <a:t> mayo</a:t>
                      </a:r>
                      <a:r>
                        <a:rPr lang="es-ES" sz="1200" dirty="0" smtClean="0">
                          <a:effectLst/>
                          <a:latin typeface="gobCL"/>
                        </a:rPr>
                        <a:t> </a:t>
                      </a:r>
                      <a:r>
                        <a:rPr lang="es-ES" sz="1200" dirty="0">
                          <a:effectLst/>
                          <a:latin typeface="gobCL"/>
                        </a:rPr>
                        <a:t>de </a:t>
                      </a:r>
                      <a:r>
                        <a:rPr lang="es-ES" sz="1200" dirty="0" smtClean="0">
                          <a:effectLst/>
                          <a:latin typeface="gobCL"/>
                        </a:rPr>
                        <a:t>2021.</a:t>
                      </a:r>
                      <a:endParaRPr lang="es-CL" sz="1200" dirty="0">
                        <a:effectLst/>
                        <a:latin typeface="gobC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88271">
                <a:tc>
                  <a:txBody>
                    <a:bodyPr/>
                    <a:lstStyle/>
                    <a:p>
                      <a:pPr marR="711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gobCL"/>
                        </a:rPr>
                        <a:t>Plazo para solicitar reconsideración de inadmisibilidad </a:t>
                      </a:r>
                      <a:endParaRPr lang="es-CL" sz="1200">
                        <a:effectLst/>
                        <a:latin typeface="gobC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155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gobCL"/>
                        </a:rPr>
                        <a:t>5 días hábiles contados desde la fecha de publicación de proyectos inadmisibles.</a:t>
                      </a:r>
                      <a:endParaRPr lang="es-CL" sz="1200" dirty="0">
                        <a:effectLst/>
                        <a:latin typeface="gobC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88271">
                <a:tc>
                  <a:txBody>
                    <a:bodyPr/>
                    <a:lstStyle/>
                    <a:p>
                      <a:pPr marR="711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gobCL"/>
                        </a:rPr>
                        <a:t>Adjudicación del concurso</a:t>
                      </a:r>
                      <a:endParaRPr lang="es-CL" sz="1200">
                        <a:effectLst/>
                        <a:latin typeface="gobC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155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gobCL"/>
                        </a:rPr>
                        <a:t>Dentro de 70 días corridos contados desde el cierre del plazo para postular.    </a:t>
                      </a:r>
                      <a:endParaRPr lang="es-CL" sz="1200" dirty="0">
                        <a:effectLst/>
                        <a:latin typeface="gobCL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2292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08200" y="1085850"/>
            <a:ext cx="9967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tx2"/>
                </a:solidFill>
                <a:latin typeface="gobCL"/>
                <a:cs typeface="gobCL"/>
              </a:rPr>
              <a:t>PLATAFORMA DE POSTULACIÓN      LINK</a:t>
            </a:r>
            <a:r>
              <a:rPr lang="es-ES" sz="2000" b="1" dirty="0">
                <a:solidFill>
                  <a:schemeClr val="tx2"/>
                </a:solidFill>
                <a:latin typeface="gobCL"/>
                <a:cs typeface="gobCL"/>
              </a:rPr>
              <a:t>: https</a:t>
            </a:r>
            <a:r>
              <a:rPr lang="es-ES" sz="2000" b="1" dirty="0" smtClean="0">
                <a:solidFill>
                  <a:schemeClr val="tx2"/>
                </a:solidFill>
                <a:latin typeface="gobCL"/>
                <a:cs typeface="gobCL"/>
              </a:rPr>
              <a:t>: // fnsp.spd.gov.cl</a:t>
            </a:r>
          </a:p>
          <a:p>
            <a:pPr algn="ctr"/>
            <a:endParaRPr lang="es-ES" sz="2000" b="1" dirty="0">
              <a:solidFill>
                <a:schemeClr val="tx2"/>
              </a:solidFill>
              <a:latin typeface="gobCL"/>
              <a:cs typeface="gobCL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066675" y="1937084"/>
            <a:ext cx="4174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L" dirty="0"/>
          </a:p>
        </p:txBody>
      </p:sp>
      <p:sp>
        <p:nvSpPr>
          <p:cNvPr id="2" name="Rectángulo 1"/>
          <p:cNvSpPr/>
          <p:nvPr/>
        </p:nvSpPr>
        <p:spPr>
          <a:xfrm>
            <a:off x="4202708" y="3198168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770" y="1657350"/>
            <a:ext cx="6634079" cy="449210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207223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4303</TotalTime>
  <Words>738</Words>
  <Application>Microsoft Office PowerPoint</Application>
  <PresentationFormat>Personalizado</PresentationFormat>
  <Paragraphs>71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SECOM Digital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Debora Fuentes</dc:creator>
  <cp:lastModifiedBy>DeboraFuentes</cp:lastModifiedBy>
  <cp:revision>108</cp:revision>
  <cp:lastPrinted>2020-03-12T20:55:45Z</cp:lastPrinted>
  <dcterms:created xsi:type="dcterms:W3CDTF">2018-03-14T19:41:34Z</dcterms:created>
  <dcterms:modified xsi:type="dcterms:W3CDTF">2021-04-18T02:04:23Z</dcterms:modified>
</cp:coreProperties>
</file>